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5xVNY+SHK/VAQ7pd3Kq9T7Vos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1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  <p:sp>
        <p:nvSpPr>
          <p:cNvPr id="24" name="Google Shape;24;p14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2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2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2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22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3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13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4768948" y="4077073"/>
            <a:ext cx="3953021" cy="18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000" dirty="0"/>
              <a:t>З </a:t>
            </a:r>
            <a:r>
              <a:rPr lang="ru-RU" sz="2000" dirty="0" err="1"/>
              <a:t>досвіду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2600"/>
              <a:buNone/>
            </a:pPr>
            <a:r>
              <a:rPr lang="ru-RU" sz="2000" dirty="0" err="1"/>
              <a:t>вчителя</a:t>
            </a:r>
            <a:r>
              <a:rPr lang="ru-RU" sz="2000" dirty="0"/>
              <a:t> математики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2600"/>
              <a:buNone/>
            </a:pPr>
            <a:r>
              <a:rPr lang="ru-RU" sz="2000" dirty="0" err="1"/>
              <a:t>Черницького</a:t>
            </a:r>
            <a:r>
              <a:rPr lang="ru-RU" sz="2000" dirty="0"/>
              <a:t> ЗЗСО І-ІІІ </a:t>
            </a:r>
            <a:r>
              <a:rPr lang="ru-RU" sz="2000" dirty="0" err="1"/>
              <a:t>ступенів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2600"/>
              <a:buNone/>
            </a:pPr>
            <a:r>
              <a:rPr lang="ru-RU" sz="2000" dirty="0" err="1"/>
              <a:t>Козак</a:t>
            </a:r>
            <a:r>
              <a:rPr lang="ru-RU" sz="2000" dirty="0"/>
              <a:t> О.Ю.</a:t>
            </a:r>
            <a:endParaRPr sz="2000" dirty="0"/>
          </a:p>
        </p:txBody>
      </p: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817581" y="980729"/>
            <a:ext cx="7175351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ru-RU" sz="3600"/>
              <a:t>    </a:t>
            </a:r>
            <a:r>
              <a:rPr lang="ru-RU" sz="4000">
                <a:solidFill>
                  <a:srgbClr val="31479F"/>
                </a:solidFill>
              </a:rPr>
              <a:t>Дистанційне</a:t>
            </a:r>
            <a:r>
              <a:rPr lang="ru-RU" sz="4000" dirty="0">
                <a:solidFill>
                  <a:srgbClr val="31479F"/>
                </a:solidFill>
              </a:rPr>
              <a:t> </a:t>
            </a:r>
            <a:r>
              <a:rPr lang="ru-RU" sz="4000" dirty="0" err="1">
                <a:solidFill>
                  <a:srgbClr val="31479F"/>
                </a:solidFill>
              </a:rPr>
              <a:t>навчання</a:t>
            </a:r>
            <a:endParaRPr sz="4000" dirty="0">
              <a:solidFill>
                <a:srgbClr val="31479F"/>
              </a:solidFill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648" y="2848708"/>
            <a:ext cx="4628300" cy="380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 descr="F:\Інтернет\1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4904"/>
            <a:ext cx="9144000" cy="310964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1315744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Завдання з посиланням на платформу «На урок»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290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ru-RU" dirty="0"/>
              <a:t> </a:t>
            </a:r>
            <a:r>
              <a:rPr lang="ru-RU" dirty="0" err="1"/>
              <a:t>Zoom</a:t>
            </a:r>
            <a:r>
              <a:rPr lang="ru-RU" dirty="0"/>
              <a:t> - </a:t>
            </a:r>
            <a:r>
              <a:rPr lang="ru-RU" dirty="0" err="1"/>
              <a:t>інструментарій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: </a:t>
            </a:r>
            <a:r>
              <a:rPr lang="ru-RU" dirty="0" err="1"/>
              <a:t>дошка</a:t>
            </a:r>
            <a:r>
              <a:rPr lang="ru-RU" dirty="0"/>
              <a:t> для </a:t>
            </a:r>
            <a:r>
              <a:rPr lang="ru-RU" dirty="0" err="1"/>
              <a:t>записів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трансляції</a:t>
            </a:r>
            <a:r>
              <a:rPr lang="ru-RU" dirty="0"/>
              <a:t> </a:t>
            </a:r>
            <a:r>
              <a:rPr lang="ru-RU" dirty="0" err="1"/>
              <a:t>презентаційного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та </a:t>
            </a:r>
            <a:r>
              <a:rPr lang="ru-RU" dirty="0" err="1"/>
              <a:t>завдань</a:t>
            </a:r>
            <a:r>
              <a:rPr lang="ru-RU" dirty="0"/>
              <a:t>, чат,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руку” та “</a:t>
            </a:r>
            <a:r>
              <a:rPr lang="ru-RU" dirty="0" err="1"/>
              <a:t>поплескати</a:t>
            </a:r>
            <a:r>
              <a:rPr lang="ru-RU" dirty="0"/>
              <a:t>”,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фон та </a:t>
            </a:r>
            <a:r>
              <a:rPr lang="ru-RU" dirty="0" err="1"/>
              <a:t>записати</a:t>
            </a:r>
            <a:r>
              <a:rPr lang="ru-RU" dirty="0"/>
              <a:t> урок на </a:t>
            </a:r>
            <a:r>
              <a:rPr lang="ru-RU" dirty="0" err="1"/>
              <a:t>відео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вимикати</a:t>
            </a:r>
            <a:r>
              <a:rPr lang="ru-RU" dirty="0"/>
              <a:t> звук </a:t>
            </a:r>
            <a:r>
              <a:rPr lang="ru-RU" dirty="0" err="1"/>
              <a:t>учню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дисципліну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говорить не по </a:t>
            </a:r>
            <a:r>
              <a:rPr lang="ru-RU" dirty="0" err="1"/>
              <a:t>темі</a:t>
            </a:r>
            <a:r>
              <a:rPr lang="ru-RU" dirty="0"/>
              <a:t>.</a:t>
            </a:r>
            <a:endParaRPr dirty="0"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</p:txBody>
      </p:sp>
      <p:sp>
        <p:nvSpPr>
          <p:cNvPr id="3074" name="AutoShape 2" descr="Best Overall Video Conferencing Service - businessnewsdail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6" name="AutoShape 4" descr="https://img.business.com/w/700/aHR0cHM6Ly93d3cuYnVzaW5lc3NuZXdzZGFpbHkuY29tL2ltYWdlcy9pLzAwMC8wMTcvMzM4L29yaWdpbmFsL3pvb20uanB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Проблемы Zoom только нарастают. 530 000 аккаунтов продают за копейки и даже  раздают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3027" y="3510348"/>
            <a:ext cx="5078162" cy="296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:\Screenshot_20201225-192111_Gallery.jpg"/>
          <p:cNvPicPr>
            <a:picLocks noChangeAspect="1" noChangeArrowheads="1"/>
          </p:cNvPicPr>
          <p:nvPr/>
        </p:nvPicPr>
        <p:blipFill>
          <a:blip r:embed="rId2"/>
          <a:srcRect t="28112" r="6091" b="29157"/>
          <a:stretch>
            <a:fillRect/>
          </a:stretch>
        </p:blipFill>
        <p:spPr bwMode="auto">
          <a:xfrm>
            <a:off x="3150135" y="3580483"/>
            <a:ext cx="2778276" cy="2809300"/>
          </a:xfrm>
          <a:prstGeom prst="rect">
            <a:avLst/>
          </a:prstGeom>
          <a:noFill/>
        </p:spPr>
      </p:pic>
      <p:pic>
        <p:nvPicPr>
          <p:cNvPr id="1027" name="Picture 3" descr="E:\20201227_172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706" y="4010140"/>
            <a:ext cx="1552357" cy="255040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93215" y="328978"/>
            <a:ext cx="7391400" cy="552371"/>
          </a:xfrm>
        </p:spPr>
        <p:txBody>
          <a:bodyPr/>
          <a:lstStyle/>
          <a:p>
            <a:pPr algn="ctr">
              <a:buNone/>
            </a:pP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</a:rPr>
              <a:t>Челендж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</a:rPr>
              <a:t>“Геометричні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фігури навколо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</a:rPr>
              <a:t>нас”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E:\20201225_1928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927" y="3525399"/>
            <a:ext cx="1576582" cy="2528371"/>
          </a:xfrm>
          <a:prstGeom prst="rect">
            <a:avLst/>
          </a:prstGeom>
          <a:noFill/>
        </p:spPr>
      </p:pic>
      <p:pic>
        <p:nvPicPr>
          <p:cNvPr id="1030" name="Picture 6" descr="E:\20201225_192718.jpg"/>
          <p:cNvPicPr>
            <a:picLocks noChangeAspect="1" noChangeArrowheads="1"/>
          </p:cNvPicPr>
          <p:nvPr/>
        </p:nvPicPr>
        <p:blipFill>
          <a:blip r:embed="rId5"/>
          <a:srcRect l="3808" t="12369" r="3808" b="17590"/>
          <a:stretch>
            <a:fillRect/>
          </a:stretch>
        </p:blipFill>
        <p:spPr bwMode="auto">
          <a:xfrm>
            <a:off x="1718632" y="1166594"/>
            <a:ext cx="1817783" cy="2524056"/>
          </a:xfrm>
          <a:prstGeom prst="rect">
            <a:avLst/>
          </a:prstGeom>
          <a:noFill/>
        </p:spPr>
      </p:pic>
      <p:pic>
        <p:nvPicPr>
          <p:cNvPr id="1031" name="Picture 7" descr="E:\20201227_1712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4794" y="2644048"/>
            <a:ext cx="1940918" cy="3046163"/>
          </a:xfrm>
          <a:prstGeom prst="rect">
            <a:avLst/>
          </a:prstGeom>
          <a:noFill/>
        </p:spPr>
      </p:pic>
      <p:pic>
        <p:nvPicPr>
          <p:cNvPr id="1032" name="Picture 8" descr="E:\Screenshot_20201225-192121_Gallery.jpg"/>
          <p:cNvPicPr>
            <a:picLocks noChangeAspect="1" noChangeArrowheads="1"/>
          </p:cNvPicPr>
          <p:nvPr/>
        </p:nvPicPr>
        <p:blipFill>
          <a:blip r:embed="rId7"/>
          <a:srcRect l="1807" t="14779" r="5020" b="18072"/>
          <a:stretch>
            <a:fillRect/>
          </a:stretch>
        </p:blipFill>
        <p:spPr bwMode="auto">
          <a:xfrm>
            <a:off x="3227942" y="1050780"/>
            <a:ext cx="1586429" cy="2540718"/>
          </a:xfrm>
          <a:prstGeom prst="rect">
            <a:avLst/>
          </a:prstGeom>
          <a:noFill/>
        </p:spPr>
      </p:pic>
      <p:pic>
        <p:nvPicPr>
          <p:cNvPr id="1033" name="Picture 9" descr="E:\Screenshot_20201225-192045_Gallery.jpg"/>
          <p:cNvPicPr>
            <a:picLocks noChangeAspect="1" noChangeArrowheads="1"/>
          </p:cNvPicPr>
          <p:nvPr/>
        </p:nvPicPr>
        <p:blipFill>
          <a:blip r:embed="rId8"/>
          <a:srcRect t="38072" r="3592" b="38153"/>
          <a:stretch>
            <a:fillRect/>
          </a:stretch>
        </p:blipFill>
        <p:spPr bwMode="auto">
          <a:xfrm>
            <a:off x="4923850" y="980501"/>
            <a:ext cx="3276786" cy="1795748"/>
          </a:xfrm>
          <a:prstGeom prst="rect">
            <a:avLst/>
          </a:prstGeom>
          <a:noFill/>
        </p:spPr>
      </p:pic>
      <p:pic>
        <p:nvPicPr>
          <p:cNvPr id="1034" name="Picture 10" descr="E:\20201227_17253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4071" y="3444540"/>
            <a:ext cx="1861287" cy="3049904"/>
          </a:xfrm>
          <a:prstGeom prst="rect">
            <a:avLst/>
          </a:prstGeom>
          <a:noFill/>
        </p:spPr>
      </p:pic>
      <p:pic>
        <p:nvPicPr>
          <p:cNvPr id="1035" name="Picture 11" descr="E:\IMG-c401e29703988c695b60340a4ab0ee8e-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5369" y="1227687"/>
            <a:ext cx="1575412" cy="2435420"/>
          </a:xfrm>
          <a:prstGeom prst="rect">
            <a:avLst/>
          </a:prstGeom>
          <a:noFill/>
        </p:spPr>
      </p:pic>
      <p:pic>
        <p:nvPicPr>
          <p:cNvPr id="1036" name="Picture 12" descr="E:\IMG-4109d062c44ed813d102c30e11bf53e1-V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338" y="1404648"/>
            <a:ext cx="1605412" cy="225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87268" y="1685580"/>
            <a:ext cx="3822853" cy="19940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Власні досягнення дистанційного навчання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451254" y="3442771"/>
            <a:ext cx="782197" cy="57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33889" y="4230477"/>
            <a:ext cx="2445745" cy="164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Свобода – ось що незвичне!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971142" y="3569465"/>
            <a:ext cx="936434" cy="804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36396" y="4417764"/>
            <a:ext cx="2335576" cy="153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Осмислення взаємозалежності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236424" y="1696598"/>
            <a:ext cx="892366" cy="330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4406" y="649995"/>
            <a:ext cx="1927952" cy="153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Навчилася користуватися різними ресурсами, про які раніше не знала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982159" y="1322024"/>
            <a:ext cx="661012" cy="539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753340" y="374572"/>
            <a:ext cx="2148289" cy="1773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Наполегливість і </a:t>
            </a:r>
            <a:r>
              <a:rPr lang="uk-UA" dirty="0" err="1"/>
              <a:t>самоорганізованість</a:t>
            </a:r>
            <a:r>
              <a:rPr lang="uk-UA" dirty="0"/>
              <a:t> </a:t>
            </a:r>
            <a:r>
              <a:rPr lang="uk-UA" dirty="0" err="1"/>
              <a:t>–вирішують</a:t>
            </a:r>
            <a:r>
              <a:rPr lang="uk-UA" dirty="0"/>
              <a:t> проблемні завдання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410" y="0"/>
            <a:ext cx="5567422" cy="1886674"/>
          </a:xfrm>
        </p:spPr>
        <p:txBody>
          <a:bodyPr/>
          <a:lstStyle/>
          <a:p>
            <a:pPr>
              <a:buNone/>
            </a:pPr>
            <a:br>
              <a:rPr lang="uk-UA" dirty="0"/>
            </a:br>
            <a:r>
              <a:rPr lang="uk-UA" dirty="0"/>
              <a:t>Будьте здорові! Дякую за увагу!</a:t>
            </a:r>
          </a:p>
        </p:txBody>
      </p:sp>
      <p:pic>
        <p:nvPicPr>
          <p:cNvPr id="43010" name="Picture 2" descr="Картинки смайлики, разные настроения, веселые, грустные смай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340" y="3206186"/>
            <a:ext cx="4876800" cy="269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1187624" y="1556792"/>
            <a:ext cx="655272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Вміти ефективно працювати на відстані, добре розумітися на технологіях та бути медіаграмотним — надважливі навички 21 століття. Зараз перед кожним вчителем України постало випробування, як відпрацювати ці навички разом з учнями в реальному часі під час дистанційного навчання. </a:t>
            </a:r>
            <a:endParaRPr/>
          </a:p>
        </p:txBody>
      </p:sp>
      <p:sp>
        <p:nvSpPr>
          <p:cNvPr id="108" name="Google Shape;108;p2" descr="Результат пошуку зображень за запитом медіаграмотність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827" y="4077073"/>
            <a:ext cx="2793493" cy="217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2699792" y="2204864"/>
            <a:ext cx="3024336" cy="1512168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Дистанційне навчання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 rot="10800000">
            <a:off x="4067944" y="1340768"/>
            <a:ext cx="0" cy="864096"/>
          </a:xfrm>
          <a:prstGeom prst="straightConnector1">
            <a:avLst/>
          </a:prstGeom>
          <a:noFill/>
          <a:ln w="9525" cap="flat" cmpd="sng">
            <a:solidFill>
              <a:srgbClr val="31479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6" name="Google Shape;116;p3"/>
          <p:cNvSpPr/>
          <p:nvPr/>
        </p:nvSpPr>
        <p:spPr>
          <a:xfrm>
            <a:off x="2879812" y="620688"/>
            <a:ext cx="2376264" cy="720080"/>
          </a:xfrm>
          <a:prstGeom prst="ellipse">
            <a:avLst/>
          </a:prstGeom>
          <a:solidFill>
            <a:srgbClr val="81D319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Самостійність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 rot="10800000" flipH="1">
            <a:off x="5580112" y="1916832"/>
            <a:ext cx="504056" cy="64807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8" name="Google Shape;118;p3"/>
          <p:cNvSpPr/>
          <p:nvPr/>
        </p:nvSpPr>
        <p:spPr>
          <a:xfrm>
            <a:off x="6084168" y="1412776"/>
            <a:ext cx="2304256" cy="720080"/>
          </a:xfrm>
          <a:prstGeom prst="ellipse">
            <a:avLst/>
          </a:prstGeom>
          <a:solidFill>
            <a:srgbClr val="34AC8B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Активність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>
            <a:off x="5652120" y="3122564"/>
            <a:ext cx="1116124" cy="3600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0" name="Google Shape;120;p3"/>
          <p:cNvSpPr/>
          <p:nvPr/>
        </p:nvSpPr>
        <p:spPr>
          <a:xfrm>
            <a:off x="6768244" y="3122564"/>
            <a:ext cx="2052228" cy="780362"/>
          </a:xfrm>
          <a:prstGeom prst="ellipse">
            <a:avLst/>
          </a:prstGeom>
          <a:solidFill>
            <a:srgbClr val="F9B2A6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Творчість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1" name="Google Shape;121;p3"/>
          <p:cNvCxnSpPr/>
          <p:nvPr/>
        </p:nvCxnSpPr>
        <p:spPr>
          <a:xfrm>
            <a:off x="4788024" y="3717032"/>
            <a:ext cx="288032" cy="72008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2" name="Google Shape;122;p3"/>
          <p:cNvSpPr/>
          <p:nvPr/>
        </p:nvSpPr>
        <p:spPr>
          <a:xfrm>
            <a:off x="4391980" y="4446209"/>
            <a:ext cx="2664296" cy="864096"/>
          </a:xfrm>
          <a:prstGeom prst="ellipse">
            <a:avLst/>
          </a:prstGeom>
          <a:solidFill>
            <a:srgbClr val="821908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самоорганізація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3" name="Google Shape;123;p3"/>
          <p:cNvCxnSpPr/>
          <p:nvPr/>
        </p:nvCxnSpPr>
        <p:spPr>
          <a:xfrm flipH="1">
            <a:off x="2267744" y="3362865"/>
            <a:ext cx="720080" cy="59446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4" name="Google Shape;124;p3"/>
          <p:cNvSpPr/>
          <p:nvPr/>
        </p:nvSpPr>
        <p:spPr>
          <a:xfrm>
            <a:off x="30394" y="1832891"/>
            <a:ext cx="2448272" cy="815953"/>
          </a:xfrm>
          <a:prstGeom prst="ellipse">
            <a:avLst/>
          </a:prstGeom>
          <a:solidFill>
            <a:srgbClr val="11B2EB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Самоконтроль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5" name="Google Shape;125;p3"/>
          <p:cNvCxnSpPr>
            <a:stCxn id="114" idx="2"/>
          </p:cNvCxnSpPr>
          <p:nvPr/>
        </p:nvCxnSpPr>
        <p:spPr>
          <a:xfrm rot="10800000">
            <a:off x="1835792" y="2648948"/>
            <a:ext cx="864000" cy="312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6" name="Google Shape;126;p3"/>
          <p:cNvSpPr/>
          <p:nvPr/>
        </p:nvSpPr>
        <p:spPr>
          <a:xfrm>
            <a:off x="395536" y="3994968"/>
            <a:ext cx="3312368" cy="1080120"/>
          </a:xfrm>
          <a:prstGeom prst="ellipse">
            <a:avLst/>
          </a:prstGeom>
          <a:solidFill>
            <a:schemeClr val="accent6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Самовдосконалення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body" idx="4294967295"/>
          </p:nvPr>
        </p:nvSpPr>
        <p:spPr>
          <a:xfrm>
            <a:off x="239699" y="1225125"/>
            <a:ext cx="8496337" cy="540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Використовуєте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однаковий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підхід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засоби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платформи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комунікації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.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Живе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спілкування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.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Довіра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.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Платформа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бути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зручною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як для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вчителя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, так і для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учня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.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Єдина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система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оцінювання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.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Формування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єдиного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плану занять та тем.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Не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використовуйте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виключно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 одну форму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комунікації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.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Геймифікація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.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Робота в онлайн-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групах</a:t>
            </a:r>
            <a:endParaRPr sz="2400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lvl="0" indent="-457200" algn="l" rtl="0">
              <a:spcBef>
                <a:spcPts val="707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Система "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питання-відповідь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"</a:t>
            </a:r>
            <a:r>
              <a:rPr lang="ru-RU" sz="2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24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14890" algn="l" rtl="0">
              <a:spcBef>
                <a:spcPts val="707"/>
              </a:spcBef>
              <a:spcAft>
                <a:spcPts val="0"/>
              </a:spcAft>
              <a:buSzPts val="2860"/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239700" y="279650"/>
            <a:ext cx="8775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5E963D"/>
                </a:solidFill>
              </a:rPr>
              <a:t>10 правил для ефективного дистанційного навчання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2915816" y="2348880"/>
            <a:ext cx="2880320" cy="1368152"/>
          </a:xfrm>
          <a:prstGeom prst="rect">
            <a:avLst/>
          </a:prstGeom>
          <a:solidFill>
            <a:srgbClr val="FFFF00"/>
          </a:solidFill>
          <a:ln w="158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1479F"/>
                </a:solidFill>
                <a:latin typeface="Trebuchet MS"/>
                <a:ea typeface="Trebuchet MS"/>
                <a:cs typeface="Trebuchet MS"/>
                <a:sym typeface="Trebuchet MS"/>
              </a:rPr>
              <a:t>Платформи для організації дистанційного навчання</a:t>
            </a:r>
            <a:endParaRPr sz="1800">
              <a:solidFill>
                <a:srgbClr val="31479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38" name="Google Shape;138;p5"/>
          <p:cNvCxnSpPr/>
          <p:nvPr/>
        </p:nvCxnSpPr>
        <p:spPr>
          <a:xfrm rot="10800000">
            <a:off x="4211960" y="1844824"/>
            <a:ext cx="0" cy="5040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0245" y="434819"/>
            <a:ext cx="2403430" cy="134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1401751"/>
            <a:ext cx="2086907" cy="1390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5"/>
          <p:cNvCxnSpPr/>
          <p:nvPr/>
        </p:nvCxnSpPr>
        <p:spPr>
          <a:xfrm rot="10800000" flipH="1">
            <a:off x="5796136" y="2791952"/>
            <a:ext cx="504056" cy="34901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2" name="Google Shape;142;p5" descr="Результат пошуку зображень за запитом EDMOD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3675" y="4472670"/>
            <a:ext cx="2184518" cy="836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5"/>
          <p:cNvCxnSpPr/>
          <p:nvPr/>
        </p:nvCxnSpPr>
        <p:spPr>
          <a:xfrm>
            <a:off x="5148064" y="3717032"/>
            <a:ext cx="504056" cy="72008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45" name="Google Shape;14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7704" y="4293096"/>
            <a:ext cx="1646595" cy="1613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5"/>
          <p:cNvCxnSpPr>
            <a:endCxn id="145" idx="0"/>
          </p:cNvCxnSpPr>
          <p:nvPr/>
        </p:nvCxnSpPr>
        <p:spPr>
          <a:xfrm flipH="1">
            <a:off x="2731001" y="3645096"/>
            <a:ext cx="688800" cy="64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7" name="Google Shape;147;p5"/>
          <p:cNvCxnSpPr>
            <a:stCxn id="137" idx="1"/>
          </p:cNvCxnSpPr>
          <p:nvPr/>
        </p:nvCxnSpPr>
        <p:spPr>
          <a:xfrm rot="10800000">
            <a:off x="2267816" y="3032956"/>
            <a:ext cx="648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48" name="Google Shape;14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076" y="2405058"/>
            <a:ext cx="2138668" cy="112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971600" y="476672"/>
            <a:ext cx="7416824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>
                <a:solidFill>
                  <a:schemeClr val="accent4"/>
                </a:solidFill>
              </a:rPr>
              <a:t>Переваги Google Classroom</a:t>
            </a:r>
            <a:br>
              <a:rPr lang="ru-RU"/>
            </a:b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971600" y="2132856"/>
            <a:ext cx="7632848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182880" algn="just" rtl="0">
              <a:spcBef>
                <a:spcPts val="0"/>
              </a:spcBef>
              <a:spcAft>
                <a:spcPts val="0"/>
              </a:spcAft>
              <a:buSzPct val="130000"/>
              <a:buFont typeface="Noto Sans Symbols"/>
              <a:buChar char="✔"/>
            </a:pP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цифрова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альтернатива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шкільного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журналу, тут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можна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задавати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завдання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та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перевіряти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їхнє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виконання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ставити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оцінки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відстежувати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успішність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учнів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;</a:t>
            </a:r>
            <a:endParaRPr dirty="0"/>
          </a:p>
          <a:p>
            <a:pPr marL="228600" lvl="0" indent="-182880" algn="just" rtl="0">
              <a:spcBef>
                <a:spcPts val="707"/>
              </a:spcBef>
              <a:spcAft>
                <a:spcPts val="0"/>
              </a:spcAft>
              <a:buSzPct val="130000"/>
              <a:buFont typeface="Noto Sans Symbols"/>
              <a:buChar char="✔"/>
            </a:pP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можна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створювати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графік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, за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яким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публікуватимуться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вже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підготовлені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вчителем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завдання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, а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також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широкий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інструментарій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для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їх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створення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;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182880" algn="just" rtl="0">
              <a:spcBef>
                <a:spcPts val="707"/>
              </a:spcBef>
              <a:spcAft>
                <a:spcPts val="0"/>
              </a:spcAft>
              <a:buSzPct val="130000"/>
              <a:buFont typeface="Noto Sans Symbols"/>
              <a:buChar char="✔"/>
            </a:pP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зберігання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всієї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необхідної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інфоромації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відбувається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в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Google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Drive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;</a:t>
            </a:r>
            <a:endParaRPr dirty="0"/>
          </a:p>
          <a:p>
            <a:pPr marL="228600" lvl="0" indent="-182880" algn="just" rtl="0">
              <a:spcBef>
                <a:spcPts val="707"/>
              </a:spcBef>
              <a:spcAft>
                <a:spcPts val="0"/>
              </a:spcAft>
              <a:buSzPct val="130000"/>
              <a:buFont typeface="Noto Sans Symbols"/>
              <a:buChar char="✔"/>
            </a:pP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Є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оффлайн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доступ до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інформації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Навіть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якщо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у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вашого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учня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тимчасово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відсутній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доступ до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інтернету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, то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він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зможе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все одно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ознайомитися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з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dirty="0" err="1">
                <a:latin typeface="Georgia"/>
                <a:ea typeface="Georgia"/>
                <a:cs typeface="Georgia"/>
                <a:sym typeface="Georgia"/>
              </a:rPr>
              <a:t>матеріалом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;</a:t>
            </a:r>
          </a:p>
          <a:p>
            <a:pPr marL="228600" lvl="0" indent="-182880" algn="just" rtl="0">
              <a:spcBef>
                <a:spcPts val="707"/>
              </a:spcBef>
              <a:spcAft>
                <a:spcPts val="0"/>
              </a:spcAft>
              <a:buSzPct val="130000"/>
              <a:buFont typeface="Noto Sans Symbols"/>
              <a:buChar char="✔"/>
            </a:pPr>
            <a:r>
              <a:rPr lang="ru-RU" dirty="0" err="1">
                <a:latin typeface="Georgia"/>
                <a:sym typeface="Georgia"/>
              </a:rPr>
              <a:t>Можливість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спілкування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учнів</a:t>
            </a:r>
            <a:r>
              <a:rPr lang="ru-RU" dirty="0">
                <a:latin typeface="Georgia"/>
                <a:sym typeface="Georgia"/>
              </a:rPr>
              <a:t>: </a:t>
            </a:r>
            <a:r>
              <a:rPr lang="ru-RU" dirty="0" err="1">
                <a:latin typeface="Georgia"/>
                <a:sym typeface="Georgia"/>
              </a:rPr>
              <a:t>після</a:t>
            </a:r>
            <a:r>
              <a:rPr lang="ru-RU" dirty="0">
                <a:latin typeface="Georgia"/>
                <a:sym typeface="Georgia"/>
              </a:rPr>
              <a:t> того як </a:t>
            </a:r>
            <a:r>
              <a:rPr lang="ru-RU" dirty="0" err="1">
                <a:latin typeface="Georgia"/>
                <a:sym typeface="Georgia"/>
              </a:rPr>
              <a:t>вчитель</a:t>
            </a:r>
            <a:r>
              <a:rPr lang="ru-RU" dirty="0">
                <a:latin typeface="Georgia"/>
                <a:sym typeface="Georgia"/>
              </a:rPr>
              <a:t> створив пост, </a:t>
            </a:r>
            <a:r>
              <a:rPr lang="ru-RU" dirty="0" err="1">
                <a:latin typeface="Georgia"/>
                <a:sym typeface="Georgia"/>
              </a:rPr>
              <a:t>школярі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можуть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його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коментувати</a:t>
            </a:r>
            <a:r>
              <a:rPr lang="ru-RU" dirty="0">
                <a:latin typeface="Georgia"/>
                <a:sym typeface="Georgia"/>
              </a:rPr>
              <a:t>;</a:t>
            </a:r>
          </a:p>
          <a:p>
            <a:pPr marL="228600" lvl="0" indent="-182880" algn="just" rtl="0">
              <a:spcBef>
                <a:spcPts val="707"/>
              </a:spcBef>
              <a:spcAft>
                <a:spcPts val="0"/>
              </a:spcAft>
              <a:buSzPct val="130000"/>
              <a:buFont typeface="Noto Sans Symbols"/>
              <a:buChar char="✔"/>
            </a:pPr>
            <a:r>
              <a:rPr lang="ru-RU" dirty="0">
                <a:latin typeface="Georgia"/>
                <a:sym typeface="Georgia"/>
              </a:rPr>
              <a:t>До </a:t>
            </a:r>
            <a:r>
              <a:rPr lang="ru-RU" dirty="0" err="1">
                <a:latin typeface="Georgia"/>
                <a:sym typeface="Georgia"/>
              </a:rPr>
              <a:t>цієї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системи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можна</a:t>
            </a:r>
            <a:r>
              <a:rPr lang="ru-RU" dirty="0">
                <a:latin typeface="Georgia"/>
                <a:sym typeface="Georgia"/>
              </a:rPr>
              <a:t> за </a:t>
            </a:r>
            <a:r>
              <a:rPr lang="ru-RU" dirty="0" err="1">
                <a:latin typeface="Georgia"/>
                <a:sym typeface="Georgia"/>
              </a:rPr>
              <a:t>запрошенням</a:t>
            </a:r>
            <a:r>
              <a:rPr lang="ru-RU" dirty="0">
                <a:latin typeface="Georgia"/>
                <a:sym typeface="Georgia"/>
              </a:rPr>
              <a:t> через </a:t>
            </a:r>
            <a:r>
              <a:rPr lang="ru-RU" dirty="0" err="1">
                <a:latin typeface="Georgia"/>
                <a:sym typeface="Georgia"/>
              </a:rPr>
              <a:t>лінк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приєднати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й</a:t>
            </a:r>
            <a:r>
              <a:rPr lang="ru-RU" dirty="0">
                <a:latin typeface="Georgia"/>
                <a:sym typeface="Georgia"/>
              </a:rPr>
              <a:t> </a:t>
            </a:r>
            <a:r>
              <a:rPr lang="ru-RU" dirty="0" err="1">
                <a:latin typeface="Georgia"/>
                <a:sym typeface="Georgia"/>
              </a:rPr>
              <a:t>батьків</a:t>
            </a:r>
            <a:r>
              <a:rPr lang="ru-RU" dirty="0">
                <a:latin typeface="Georgia"/>
                <a:sym typeface="Georgia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971600" y="116632"/>
            <a:ext cx="71181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>
                <a:solidFill>
                  <a:srgbClr val="C3260C"/>
                </a:solidFill>
              </a:rPr>
              <a:t>Недоліки Google Classroom</a:t>
            </a:r>
            <a:br>
              <a:rPr lang="ru-RU"/>
            </a:b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1331640" y="2060848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1610" algn="l" rtl="0">
              <a:spcBef>
                <a:spcPts val="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ru-RU"/>
              <a:t>Насправді, арсенал функцій не такий великий, як у інших систем дистанційного навчання. Якщо онлайн-навчання трапилося з вами вперше під час карантину, то цей сервіс необхідно спробувати, так.  </a:t>
            </a:r>
            <a:endParaRPr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ru-RU"/>
              <a:t>Незручні посилання на Classroom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 descr="F:\Інтернет\1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91618"/>
            <a:ext cx="8676456" cy="288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611560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Класний журнал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9" descr="F:\Інтернет\11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2492896"/>
            <a:ext cx="8450197" cy="379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Домашнє завдання з  відеопоясненням (YouTube)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399</Words>
  <Application>Microsoft Office PowerPoint</Application>
  <PresentationFormat>Екран (4:3)</PresentationFormat>
  <Paragraphs>46</Paragraphs>
  <Slides>14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Georgia</vt:lpstr>
      <vt:lpstr>Noto Sans Symbols</vt:lpstr>
      <vt:lpstr>Trebuchet MS</vt:lpstr>
      <vt:lpstr>Воздушный поток</vt:lpstr>
      <vt:lpstr>    Дистанційне навчання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Переваги Google Classroom </vt:lpstr>
      <vt:lpstr>Недоліки Google Classroom </vt:lpstr>
      <vt:lpstr>Класний журнал</vt:lpstr>
      <vt:lpstr>Домашнє завдання з  відеопоясненням (YouTube)</vt:lpstr>
      <vt:lpstr>Завдання з посиланням на платформу «На урок»</vt:lpstr>
      <vt:lpstr>Презентація PowerPoint</vt:lpstr>
      <vt:lpstr>Челендж “Геометричні фігури навколо нас”</vt:lpstr>
      <vt:lpstr>Презентація PowerPoint</vt:lpstr>
      <vt:lpstr> Будьте здорові!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Дистанційне навчання</dc:title>
  <dc:creator>User</dc:creator>
  <cp:lastModifiedBy>Mariana</cp:lastModifiedBy>
  <cp:revision>25</cp:revision>
  <dcterms:created xsi:type="dcterms:W3CDTF">2021-02-20T18:42:11Z</dcterms:created>
  <dcterms:modified xsi:type="dcterms:W3CDTF">2021-02-23T18:19:51Z</dcterms:modified>
</cp:coreProperties>
</file>