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3" r:id="rId3"/>
    <p:sldId id="294" r:id="rId4"/>
    <p:sldId id="290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8" r:id="rId16"/>
    <p:sldId id="311" r:id="rId17"/>
    <p:sldId id="312" r:id="rId18"/>
    <p:sldId id="313" r:id="rId19"/>
    <p:sldId id="314" r:id="rId20"/>
    <p:sldId id="306" r:id="rId21"/>
    <p:sldId id="316" r:id="rId22"/>
    <p:sldId id="317" r:id="rId23"/>
    <p:sldId id="319" r:id="rId24"/>
    <p:sldId id="307" r:id="rId25"/>
    <p:sldId id="321" r:id="rId26"/>
    <p:sldId id="320" r:id="rId27"/>
    <p:sldId id="26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AC58"/>
    <a:srgbClr val="EFBF60"/>
    <a:srgbClr val="FFCC66"/>
    <a:srgbClr val="65655B"/>
    <a:srgbClr val="95B3C0"/>
    <a:srgbClr val="FAC864"/>
    <a:srgbClr val="749192"/>
    <a:srgbClr val="85BD61"/>
    <a:srgbClr val="91B976"/>
    <a:srgbClr val="FFD9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74" autoAdjust="0"/>
    <p:restoredTop sz="94660"/>
  </p:normalViewPr>
  <p:slideViewPr>
    <p:cSldViewPr>
      <p:cViewPr varScale="1">
        <p:scale>
          <a:sx n="61" d="100"/>
          <a:sy n="61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2BF68-9249-4CCD-B430-F7BBFC5DFA57}" type="datetimeFigureOut">
              <a:rPr lang="uk-UA" smtClean="0"/>
              <a:pPr/>
              <a:t>30.01.2020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77807-1985-4DA1-976E-2B175055E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7910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7807-1985-4DA1-976E-2B175055E222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8057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7807-1985-4DA1-976E-2B175055E222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5121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-6350" y="476250"/>
            <a:ext cx="9151938" cy="6381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784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ltGray">
          <a:xfrm flipV="1">
            <a:off x="304800" y="685800"/>
            <a:ext cx="5257800" cy="579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143000" y="2133600"/>
            <a:ext cx="8001000" cy="4724400"/>
            <a:chOff x="720" y="1344"/>
            <a:chExt cx="5040" cy="2976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white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3085" name="Group 13"/>
            <p:cNvGrpSpPr>
              <a:grpSpLocks/>
            </p:cNvGrpSpPr>
            <p:nvPr userDrawn="1"/>
          </p:nvGrpSpPr>
          <p:grpSpPr bwMode="auto">
            <a:xfrm>
              <a:off x="720" y="1344"/>
              <a:ext cx="624" cy="2976"/>
              <a:chOff x="768" y="1104"/>
              <a:chExt cx="624" cy="3216"/>
            </a:xfrm>
          </p:grpSpPr>
          <p:sp>
            <p:nvSpPr>
              <p:cNvPr id="3086" name="Oval 14"/>
              <p:cNvSpPr>
                <a:spLocks noChangeArrowheads="1"/>
              </p:cNvSpPr>
              <p:nvPr userDrawn="1"/>
            </p:nvSpPr>
            <p:spPr bwMode="white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 userDrawn="1"/>
            </p:nvSpPr>
            <p:spPr bwMode="white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5867400" y="692150"/>
          <a:ext cx="841375" cy="865188"/>
        </p:xfrm>
        <a:graphic>
          <a:graphicData uri="http://schemas.openxmlformats.org/presentationml/2006/ole">
            <p:oleObj spid="_x0000_s3206" name="Image" r:id="rId3" imgW="3225397" imgH="3314286" progId="">
              <p:embed/>
            </p:oleObj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6948488" y="692150"/>
          <a:ext cx="779462" cy="854075"/>
        </p:xfrm>
        <a:graphic>
          <a:graphicData uri="http://schemas.openxmlformats.org/presentationml/2006/ole">
            <p:oleObj spid="_x0000_s3207" name="Image" r:id="rId4" imgW="1688889" imgH="1853315" progId="">
              <p:embed/>
            </p:oleObj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7954963" y="677863"/>
          <a:ext cx="858837" cy="865187"/>
        </p:xfrm>
        <a:graphic>
          <a:graphicData uri="http://schemas.openxmlformats.org/presentationml/2006/ole">
            <p:oleObj spid="_x0000_s3208" name="Image" r:id="rId5" imgW="1917460" imgH="1930159" progId="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819400" y="2438400"/>
            <a:ext cx="6172200" cy="11620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4400" b="1"/>
            </a:lvl1pPr>
          </a:lstStyle>
          <a:p>
            <a:pPr lvl="0"/>
            <a:r>
              <a:rPr lang="uk-UA" altLang="uk-UA" noProof="0" smtClean="0"/>
              <a:t>Зразок заголовка</a:t>
            </a:r>
            <a:endParaRPr lang="en-US" altLang="uk-U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2819400" y="1905000"/>
            <a:ext cx="6324600" cy="381000"/>
          </a:xfr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altLang="uk-UA" noProof="0" smtClean="0"/>
              <a:t>Клацніть, щоб редагувати стиль зразка підзаголовка</a:t>
            </a:r>
            <a:endParaRPr lang="en-US" altLang="uk-UA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00800"/>
            <a:ext cx="2133600" cy="171450"/>
          </a:xfrm>
        </p:spPr>
        <p:txBody>
          <a:bodyPr/>
          <a:lstStyle>
            <a:lvl1pPr algn="r">
              <a:defRPr/>
            </a:lvl1pPr>
          </a:lstStyle>
          <a:p>
            <a:endParaRPr lang="en-US" alt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2895600" cy="1714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l">
              <a:defRPr sz="1000"/>
            </a:lvl1pPr>
          </a:lstStyle>
          <a:p>
            <a:r>
              <a:rPr lang="en-US" altLang="uk-UA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97625"/>
            <a:ext cx="609600" cy="171450"/>
          </a:xfrm>
        </p:spPr>
        <p:txBody>
          <a:bodyPr/>
          <a:lstStyle>
            <a:lvl1pPr>
              <a:defRPr/>
            </a:lvl1pPr>
          </a:lstStyle>
          <a:p>
            <a:fld id="{8BC7A630-71E8-4ECF-BA18-9106A611A367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white">
          <a:xfrm>
            <a:off x="228600" y="4762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uk-UA" sz="2400" b="1" i="1">
                <a:solidFill>
                  <a:schemeClr val="tx2"/>
                </a:solidFill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F10951-6943-4A64-953E-87B2181D14F6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67410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7451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745163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D46B79-3214-431E-9F45-AEE9A45E4D9C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7919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858000" cy="6096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>
          <a:xfrm>
            <a:off x="3505200" y="65373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B38EF616-BA72-45DF-9883-3D033B739C98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>
          <a:xfrm>
            <a:off x="5943600" y="63436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7131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976AD7-CE74-4300-BB4C-5371C6C09D4B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42381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291306-B3AA-4B2B-B192-DD468E01780B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21965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D7DEF-01F0-41D0-A62C-A0291C4A57A2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27233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97702-FF97-4667-9C19-4349D1B6BF3C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340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2CD1C8-360C-4437-A931-D327022CE944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5814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1D891A-FCDD-4712-A3B7-DFDA47A4241C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92854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F347BC-D7A6-40B5-90C7-5DDD8A644C11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2809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99C8A-A3AA-4F06-9AC3-362E44F8F05F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95777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white">
          <a:xfrm>
            <a:off x="1752600" y="381000"/>
            <a:ext cx="7086600" cy="60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72549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1981200" y="3810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  <a:endParaRPr lang="en-US" altLang="uk-UA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gray">
          <a:xfrm>
            <a:off x="8839200" y="228600"/>
            <a:ext cx="304800" cy="643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Редагувати стиль зразка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П’ятий рівень</a:t>
            </a:r>
            <a:endParaRPr lang="en-US" altLang="uk-U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37325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05200" y="6537325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14C8070-3ACB-4475-A985-AEB16260D8A6}" type="slidenum">
              <a:rPr lang="en-US" altLang="uk-UA"/>
              <a:pPr/>
              <a:t>‹№›</a:t>
            </a:fld>
            <a:endParaRPr lang="en-US" altLang="uk-UA"/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990600"/>
            <a:ext cx="9144000" cy="152400"/>
            <a:chOff x="0" y="672"/>
            <a:chExt cx="5760" cy="9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0" y="672"/>
              <a:ext cx="576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k-UA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gray">
            <a:xfrm>
              <a:off x="0" y="672"/>
              <a:ext cx="1104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049" name="Text Box 25"/>
          <p:cNvSpPr txBox="1">
            <a:spLocks noChangeArrowheads="1"/>
          </p:cNvSpPr>
          <p:nvPr/>
        </p:nvSpPr>
        <p:spPr bwMode="white">
          <a:xfrm>
            <a:off x="304800" y="4572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uk-UA" sz="24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white">
          <a:xfrm>
            <a:off x="5943600" y="6248400"/>
            <a:ext cx="2895600" cy="427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96863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White">
          <a:xfrm>
            <a:off x="5943600" y="63436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uk-UA"/>
              <a:t>www.themegallery.com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3140968"/>
            <a:ext cx="7227912" cy="3222848"/>
          </a:xfrm>
        </p:spPr>
        <p:txBody>
          <a:bodyPr/>
          <a:lstStyle/>
          <a:p>
            <a:pPr algn="ctr"/>
            <a:r>
              <a:rPr lang="uk-UA" sz="4000" dirty="0" smtClean="0"/>
              <a:t>НОВЕЛИ ЗАКОНУ УКРАЇНИ </a:t>
            </a:r>
            <a:br>
              <a:rPr lang="uk-UA" sz="4000" dirty="0" smtClean="0"/>
            </a:br>
            <a:r>
              <a:rPr lang="uk-UA" sz="4000" dirty="0" smtClean="0"/>
              <a:t>«ПРО ПОВНУ ЗАГАЛЬНУ СЕРЕДНЮ ОСВІТУ»</a:t>
            </a:r>
            <a:endParaRPr lang="en-US" altLang="uk-UA" sz="32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5580112" y="476672"/>
            <a:ext cx="3563888" cy="14283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C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31218"/>
            <a:ext cx="2165110" cy="2752937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65655B">
                  <a:shade val="30000"/>
                  <a:satMod val="115000"/>
                </a:srgbClr>
              </a:gs>
              <a:gs pos="50000">
                <a:srgbClr val="65655B">
                  <a:shade val="67500"/>
                  <a:satMod val="115000"/>
                </a:srgbClr>
              </a:gs>
              <a:gs pos="100000">
                <a:srgbClr val="65655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8288" y="1628800"/>
            <a:ext cx="6335712" cy="657200"/>
          </a:xfrm>
          <a:ln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uk-UA" altLang="uk-UA" sz="1800" b="1" dirty="0" smtClean="0">
                <a:solidFill>
                  <a:schemeClr val="bg2"/>
                </a:solidFill>
              </a:rPr>
              <a:t>  ДЕПАРТАМЕНТ ОСВІТИ І НАУКИ ЛОДА</a:t>
            </a:r>
            <a:endParaRPr lang="en-US" altLang="uk-UA" sz="1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964622" y="3562033"/>
            <a:ext cx="2189366" cy="273227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119120" y="1623150"/>
            <a:ext cx="1776904" cy="1473527"/>
            <a:chOff x="1712" y="1191"/>
            <a:chExt cx="672" cy="672"/>
          </a:xfrm>
        </p:grpSpPr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1837" y="1297"/>
              <a:ext cx="95" cy="92"/>
              <a:chOff x="2400" y="3443"/>
              <a:chExt cx="71" cy="234"/>
            </a:xfrm>
          </p:grpSpPr>
          <p:sp>
            <p:nvSpPr>
              <p:cNvPr id="21516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517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21518" name="Rectangle 14"/>
            <p:cNvSpPr>
              <a:spLocks noChangeArrowheads="1"/>
            </p:cNvSpPr>
            <p:nvPr/>
          </p:nvSpPr>
          <p:spPr bwMode="gray">
            <a:xfrm rot="3419336">
              <a:off x="1712" y="1191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</p:grpSp>
      <p:sp>
        <p:nvSpPr>
          <p:cNvPr id="21532" name="Rectangle 28"/>
          <p:cNvSpPr>
            <a:spLocks noChangeArrowheads="1"/>
          </p:cNvSpPr>
          <p:nvPr/>
        </p:nvSpPr>
        <p:spPr bwMode="gray">
          <a:xfrm>
            <a:off x="1354258" y="1887706"/>
            <a:ext cx="14931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Учасники </a:t>
            </a:r>
            <a:endParaRPr lang="uk-UA" b="1" dirty="0" smtClean="0"/>
          </a:p>
          <a:p>
            <a:pPr algn="ctr"/>
            <a:r>
              <a:rPr lang="uk-UA" b="1" dirty="0" smtClean="0"/>
              <a:t>освітнього </a:t>
            </a:r>
          </a:p>
          <a:p>
            <a:pPr algn="ctr"/>
            <a:r>
              <a:rPr lang="uk-UA" b="1" dirty="0" smtClean="0"/>
              <a:t>процесу</a:t>
            </a:r>
            <a:endParaRPr lang="en-US" altLang="uk-UA" sz="1600" b="1" dirty="0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1036630" y="3481704"/>
            <a:ext cx="211919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uk-UA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1" dirty="0" smtClean="0"/>
              <a:t> </a:t>
            </a:r>
            <a:r>
              <a:rPr lang="uk-UA" sz="1400" b="1" dirty="0"/>
              <a:t>учні</a:t>
            </a:r>
            <a:r>
              <a:rPr lang="uk-UA" sz="1400" b="1" dirty="0" smtClean="0"/>
              <a:t>;</a:t>
            </a:r>
          </a:p>
          <a:p>
            <a:endParaRPr lang="uk-UA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1" dirty="0"/>
              <a:t>педагогічні працівники</a:t>
            </a:r>
            <a:r>
              <a:rPr lang="uk-UA" sz="1400" b="1" dirty="0" smtClean="0"/>
              <a:t>;</a:t>
            </a:r>
          </a:p>
          <a:p>
            <a:endParaRPr lang="uk-UA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1" dirty="0"/>
              <a:t>інші працівники закладу освіти</a:t>
            </a:r>
            <a:r>
              <a:rPr lang="uk-UA" sz="1400" b="1" dirty="0" smtClean="0"/>
              <a:t>;</a:t>
            </a:r>
          </a:p>
          <a:p>
            <a:endParaRPr lang="uk-UA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1" dirty="0"/>
              <a:t>батьки учнів</a:t>
            </a:r>
            <a:r>
              <a:rPr lang="uk-UA" sz="1400" b="1" dirty="0" smtClean="0"/>
              <a:t>;</a:t>
            </a:r>
          </a:p>
          <a:p>
            <a:endParaRPr lang="uk-UA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1" dirty="0"/>
              <a:t>асистенти дітей.</a:t>
            </a:r>
          </a:p>
        </p:txBody>
      </p:sp>
      <p:sp>
        <p:nvSpPr>
          <p:cNvPr id="37" name="Прямокутник 36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3707904" y="1605341"/>
            <a:ext cx="4608512" cy="221290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1400" dirty="0"/>
              <a:t>Не можуть працювати в закладі освіти </a:t>
            </a:r>
            <a:r>
              <a:rPr lang="uk-UA" sz="1400" dirty="0" smtClean="0"/>
              <a:t>або</a:t>
            </a:r>
          </a:p>
          <a:p>
            <a:r>
              <a:rPr lang="uk-UA" sz="1400" dirty="0" smtClean="0"/>
              <a:t> </a:t>
            </a:r>
            <a:r>
              <a:rPr lang="uk-UA" sz="1400" dirty="0"/>
              <a:t>залучатися до участі в освітньому процесі особи</a:t>
            </a:r>
            <a:r>
              <a:rPr lang="uk-UA" sz="1400" dirty="0" smtClean="0"/>
              <a:t>,</a:t>
            </a:r>
          </a:p>
          <a:p>
            <a:r>
              <a:rPr lang="uk-UA" sz="1400" dirty="0" smtClean="0"/>
              <a:t> </a:t>
            </a:r>
            <a:r>
              <a:rPr lang="uk-UA" sz="1400" dirty="0"/>
              <a:t>які вчинили злочин проти статевої свободи чи </a:t>
            </a:r>
            <a:endParaRPr lang="uk-UA" sz="1400" dirty="0" smtClean="0"/>
          </a:p>
          <a:p>
            <a:r>
              <a:rPr lang="uk-UA" sz="1400" dirty="0" smtClean="0"/>
              <a:t>статевої </a:t>
            </a:r>
            <a:r>
              <a:rPr lang="uk-UA" sz="1400" dirty="0"/>
              <a:t>недоторканості дитини або у </a:t>
            </a:r>
            <a:r>
              <a:rPr lang="uk-UA" sz="1400" dirty="0" smtClean="0"/>
              <a:t>присутності </a:t>
            </a:r>
          </a:p>
          <a:p>
            <a:r>
              <a:rPr lang="uk-UA" sz="1400" dirty="0" smtClean="0"/>
              <a:t>дитини </a:t>
            </a:r>
            <a:r>
              <a:rPr lang="uk-UA" sz="1400" dirty="0"/>
              <a:t>чи з використанням дитини.</a:t>
            </a:r>
          </a:p>
          <a:p>
            <a:r>
              <a:rPr lang="uk-UA" sz="1400" dirty="0"/>
              <a:t>Залучати учнів, які не досягли повноліття, до </a:t>
            </a:r>
            <a:endParaRPr lang="uk-UA" sz="1400" dirty="0" smtClean="0"/>
          </a:p>
          <a:p>
            <a:r>
              <a:rPr lang="uk-UA" sz="1400" dirty="0" smtClean="0"/>
              <a:t>участі </a:t>
            </a:r>
            <a:r>
              <a:rPr lang="uk-UA" sz="1400" dirty="0"/>
              <a:t>у заходах, організованих громадськими </a:t>
            </a:r>
            <a:endParaRPr lang="uk-UA" sz="1400" dirty="0" smtClean="0"/>
          </a:p>
          <a:p>
            <a:r>
              <a:rPr lang="uk-UA" sz="1400" dirty="0" smtClean="0"/>
              <a:t>об’єднаннями</a:t>
            </a:r>
            <a:r>
              <a:rPr lang="uk-UA" sz="1400" dirty="0"/>
              <a:t>, дозволяється </a:t>
            </a:r>
            <a:r>
              <a:rPr lang="uk-UA" sz="1400" b="1" dirty="0"/>
              <a:t>виключно </a:t>
            </a:r>
            <a:endParaRPr lang="uk-UA" sz="1400" b="1" dirty="0" smtClean="0"/>
          </a:p>
          <a:p>
            <a:r>
              <a:rPr lang="uk-UA" sz="1400" b="1" dirty="0" smtClean="0"/>
              <a:t>за </a:t>
            </a:r>
            <a:r>
              <a:rPr lang="uk-UA" sz="1400" b="1" dirty="0"/>
              <a:t>згодою їхніх батьків</a:t>
            </a:r>
            <a:r>
              <a:rPr lang="uk-UA" sz="1400" dirty="0"/>
              <a:t>.</a:t>
            </a: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blackWhite">
          <a:xfrm>
            <a:off x="3707904" y="3923408"/>
            <a:ext cx="4608512" cy="234311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Учні проживають та утримуються у пансіонах </a:t>
            </a:r>
            <a:endParaRPr lang="uk-UA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закладів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освіти (забезпечуються одягом (формою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),</a:t>
            </a:r>
          </a:p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харчуванням та іншими послугами) у порядку, </a:t>
            </a:r>
            <a:endParaRPr lang="uk-UA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встановленому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Кабінетом Міністрів України.</a:t>
            </a:r>
          </a:p>
          <a:p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Заклади охорони здоров’я спільно з органами </a:t>
            </a:r>
            <a:endParaRPr lang="uk-UA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управління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освітою та органами охорони 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здоров’я</a:t>
            </a:r>
          </a:p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щороку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 забезпечують безоплатне 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проведення</a:t>
            </a:r>
          </a:p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медичного огляду учнів.</a:t>
            </a:r>
            <a:endParaRPr lang="uk-UA" altLang="uk-UA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4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229940" y="2461651"/>
            <a:ext cx="3446516" cy="38476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27451"/>
                  <a:invGamma/>
                </a:schemeClr>
              </a:gs>
            </a:gsLst>
            <a:lin ang="54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24302" y="2392190"/>
            <a:ext cx="3555675" cy="39171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27451"/>
                  <a:invGamma/>
                </a:schemeClr>
              </a:gs>
            </a:gsLst>
            <a:lin ang="54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6650" y="2938934"/>
            <a:ext cx="325804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На посади педагогічних працівників приймаються особи, які мають педагогічну освіту</a:t>
            </a:r>
            <a:r>
              <a:rPr lang="uk-UA" sz="1400" b="1" dirty="0">
                <a:solidFill>
                  <a:srgbClr val="C00000"/>
                </a:solidFill>
              </a:rPr>
              <a:t>, вищу освіту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та/або професійну кваліфікацію, вільно володіють державною мовою (для громадян України) або володіють державною мовою в обсязі, достатньому для спілкування (для іноземців та осіб без громадянства), моральні якості та фізичний і психічний стан здоров’я яких дозволяють виконувати професійні обов’язки.</a:t>
            </a:r>
          </a:p>
        </p:txBody>
      </p:sp>
      <p:sp>
        <p:nvSpPr>
          <p:cNvPr id="9223" name="AutoShape 7"/>
          <p:cNvSpPr>
            <a:spLocks noChangeAspect="1" noChangeArrowheads="1" noTextEdit="1"/>
          </p:cNvSpPr>
          <p:nvPr/>
        </p:nvSpPr>
        <p:spPr bwMode="gray">
          <a:xfrm>
            <a:off x="3725590" y="29624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24" name="Freeform 8"/>
          <p:cNvSpPr>
            <a:spLocks/>
          </p:cNvSpPr>
          <p:nvPr/>
        </p:nvSpPr>
        <p:spPr bwMode="gray">
          <a:xfrm>
            <a:off x="3727581" y="2337092"/>
            <a:ext cx="860274" cy="100998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25" name="AutoShape 9"/>
          <p:cNvSpPr>
            <a:spLocks noChangeAspect="1" noChangeArrowheads="1" noTextEdit="1"/>
          </p:cNvSpPr>
          <p:nvPr/>
        </p:nvSpPr>
        <p:spPr bwMode="gray">
          <a:xfrm flipH="1">
            <a:off x="5371828" y="29624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26" name="Freeform 10"/>
          <p:cNvSpPr>
            <a:spLocks/>
          </p:cNvSpPr>
          <p:nvPr/>
        </p:nvSpPr>
        <p:spPr bwMode="gray">
          <a:xfrm flipH="1">
            <a:off x="4531364" y="2315744"/>
            <a:ext cx="860273" cy="100998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2394678" y="1025144"/>
            <a:ext cx="4320480" cy="1423392"/>
            <a:chOff x="1997" y="1314"/>
            <a:chExt cx="1889" cy="1009"/>
          </a:xfrm>
        </p:grpSpPr>
        <p:grpSp>
          <p:nvGrpSpPr>
            <p:cNvPr id="9228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9229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30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92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943568" y="1198581"/>
            <a:ext cx="29575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Педагогічні працівники</a:t>
            </a:r>
            <a:endParaRPr lang="en-US" altLang="uk-U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439011" y="2953658"/>
            <a:ext cx="307691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Педагогічні працівники, які досягли пенсійного віку та яким виплачується пенсія за віком, працюють на основі трудових договорів, що укладаються строком </a:t>
            </a:r>
            <a:r>
              <a:rPr lang="uk-UA" sz="1600" b="1" dirty="0">
                <a:solidFill>
                  <a:srgbClr val="C00000"/>
                </a:solidFill>
              </a:rPr>
              <a:t>від одного до трьох років.</a:t>
            </a:r>
            <a:endParaRPr lang="uk-UA" sz="1400" dirty="0">
              <a:solidFill>
                <a:srgbClr val="C00000"/>
              </a:solidFill>
            </a:endParaRPr>
          </a:p>
          <a:p>
            <a:r>
              <a:rPr lang="uk-UA" sz="1600" b="1" dirty="0" smtClean="0">
                <a:solidFill>
                  <a:srgbClr val="C00000"/>
                </a:solidFill>
              </a:rPr>
              <a:t>До 1 липня 2020 року 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керівники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закладів 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освіти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зобов’язані припинити безстрокові трудові договори з такими педагогічними працівниками.</a:t>
            </a:r>
            <a:endParaRPr lang="en-US" altLang="uk-U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8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214282" y="2500306"/>
            <a:ext cx="2870200" cy="2563813"/>
            <a:chOff x="2078" y="1824"/>
            <a:chExt cx="1808" cy="1615"/>
          </a:xfrm>
        </p:grpSpPr>
        <p:sp>
          <p:nvSpPr>
            <p:cNvPr id="35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sp>
        <p:nvSpPr>
          <p:cNvPr id="12306" name="AutoShape 18"/>
          <p:cNvSpPr>
            <a:spLocks noChangeArrowheads="1"/>
          </p:cNvSpPr>
          <p:nvPr/>
        </p:nvSpPr>
        <p:spPr bwMode="gray">
          <a:xfrm>
            <a:off x="2958873" y="1100797"/>
            <a:ext cx="5832648" cy="5013412"/>
          </a:xfrm>
          <a:prstGeom prst="can">
            <a:avLst>
              <a:gd name="adj" fmla="val 915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gray">
          <a:xfrm>
            <a:off x="3000364" y="1500174"/>
            <a:ext cx="5786478" cy="430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uk-UA" sz="1200" b="1" dirty="0" smtClean="0">
                <a:solidFill>
                  <a:srgbClr val="001D3A"/>
                </a:solidFill>
              </a:rPr>
              <a:t>Всього учнів у </a:t>
            </a:r>
            <a:r>
              <a:rPr lang="uk-UA" sz="1200" b="1" i="1" dirty="0"/>
              <a:t>доплати у такому співвідношенні до тарифної ставки:</a:t>
            </a:r>
            <a:endParaRPr lang="uk-UA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класне керівництво у 1-11 (12) класах - 20-25 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перевірка навчальних робіт учнів - 10-20 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/>
              <a:t>завідування: майстернями</a:t>
            </a:r>
            <a:r>
              <a:rPr lang="uk-UA" sz="1200" dirty="0"/>
              <a:t>, кабінетами інформатики - 15-20 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кімнатами зберігання зброї, стрілецькими тирами, паспортизованими музеями – </a:t>
            </a:r>
            <a:endParaRPr lang="uk-UA" sz="1200" dirty="0" smtClean="0"/>
          </a:p>
          <a:p>
            <a:r>
              <a:rPr lang="uk-UA" sz="1200" dirty="0" smtClean="0"/>
              <a:t>10-15 </a:t>
            </a:r>
            <a:r>
              <a:rPr lang="uk-UA" sz="1200" dirty="0"/>
              <a:t>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структурними підрозділами закладів освіти – 25 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навчальними (навчально-методичними) кабінетами, ресурсними кімнатами, лабораторіями, спортивними залами чи майданчиками, навчально-дослідними ділянками - 10-15 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бібліотекою (</a:t>
            </a:r>
            <a:r>
              <a:rPr lang="uk-UA" sz="1200" dirty="0" err="1"/>
              <a:t>медіатекою</a:t>
            </a:r>
            <a:r>
              <a:rPr lang="uk-UA" sz="1200" dirty="0"/>
              <a:t>) або за бібліотечну роботу чи роботу з бібліотечним фондом підручників – 5-15 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за роботу в інклюзивних класах (групах) - 20 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обслуговування комп’ютерної техніки - 10-15 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проведення позакласної роботи з учнями – 10-40 відсотків</a:t>
            </a:r>
            <a:r>
              <a:rPr lang="uk-UA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з</a:t>
            </a:r>
            <a:r>
              <a:rPr lang="uk-UA" sz="1200" dirty="0" smtClean="0"/>
              <a:t>а </a:t>
            </a:r>
            <a:r>
              <a:rPr lang="uk-UA" sz="1200" dirty="0"/>
              <a:t>почесні, вчені, спортивні звання, наукові ступені педагогічним працівникам встановлюються доплати в розмірі 15 - 30 відсотків посадового окладу в порядку, визначеному законодавством.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За педагогічні звання та за роботу в спеціальних закладах освіти (класах, групах) педагогічним працівникам у порядку, визначеному законодавством, встановлюються підвищення посадового окладу на 10 - 30 відсотків.</a:t>
            </a:r>
            <a:endParaRPr lang="uk-UA" sz="1000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gray">
          <a:xfrm>
            <a:off x="0" y="3500438"/>
            <a:ext cx="28574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Педагогічна</a:t>
            </a:r>
          </a:p>
          <a:p>
            <a:pPr algn="ctr" eaLnBrk="0" hangingPunct="0"/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інтернатура</a:t>
            </a:r>
            <a:endParaRPr lang="en-US" altLang="uk-UA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9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8"/>
          <p:cNvSpPr>
            <a:spLocks noChangeArrowheads="1"/>
          </p:cNvSpPr>
          <p:nvPr/>
        </p:nvSpPr>
        <p:spPr bwMode="gray">
          <a:xfrm>
            <a:off x="4211960" y="1628436"/>
            <a:ext cx="4536504" cy="4464860"/>
          </a:xfrm>
          <a:prstGeom prst="can">
            <a:avLst>
              <a:gd name="adj" fmla="val 1848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gray">
          <a:xfrm>
            <a:off x="179512" y="1300819"/>
            <a:ext cx="3888432" cy="5347769"/>
          </a:xfrm>
          <a:prstGeom prst="can">
            <a:avLst>
              <a:gd name="adj" fmla="val 12315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uk-UA" dirty="0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gray">
          <a:xfrm>
            <a:off x="206489" y="1816498"/>
            <a:ext cx="386145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tx1">
                    <a:lumMod val="95000"/>
                  </a:schemeClr>
                </a:solidFill>
              </a:rPr>
              <a:t>   </a:t>
            </a:r>
            <a:r>
              <a:rPr lang="uk-UA" sz="1400" b="1" dirty="0" smtClean="0">
                <a:solidFill>
                  <a:schemeClr val="tx1">
                    <a:lumMod val="95000"/>
                  </a:schemeClr>
                </a:solidFill>
              </a:rPr>
              <a:t>  Особи</a:t>
            </a:r>
            <a:r>
              <a:rPr lang="uk-UA" sz="1400" b="1" dirty="0">
                <a:solidFill>
                  <a:schemeClr val="tx1">
                    <a:lumMod val="95000"/>
                  </a:schemeClr>
                </a:solidFill>
              </a:rPr>
              <a:t>, які не мають досвіду педагогічної діяльності та приймаються на посаду педагогічного працівника, протягом першого року роботи повинні пройти педагогічну інтернатуру.</a:t>
            </a:r>
          </a:p>
          <a:p>
            <a:r>
              <a:rPr lang="uk-UA" sz="1400" b="1" dirty="0" smtClean="0">
                <a:solidFill>
                  <a:schemeClr val="tx1">
                    <a:lumMod val="95000"/>
                  </a:schemeClr>
                </a:solidFill>
              </a:rPr>
              <a:t>   </a:t>
            </a:r>
            <a:r>
              <a:rPr lang="uk-UA" sz="1400" b="1" dirty="0" smtClean="0">
                <a:solidFill>
                  <a:schemeClr val="tx1">
                    <a:lumMod val="95000"/>
                  </a:schemeClr>
                </a:solidFill>
              </a:rPr>
              <a:t>  Виконання </a:t>
            </a:r>
            <a:r>
              <a:rPr lang="uk-UA" sz="1400" b="1" dirty="0">
                <a:solidFill>
                  <a:schemeClr val="tx1">
                    <a:lumMod val="95000"/>
                  </a:schemeClr>
                </a:solidFill>
              </a:rPr>
              <a:t>обов’язків педагога-наставника покладається на педагогічного працівника з досвідом педагогічної діяльності, як правило, не менше п’яти років за відповідною спеціальністю (такою самою або спорідненою предметною спеціальністю або спеціалізацією).</a:t>
            </a:r>
          </a:p>
          <a:p>
            <a:r>
              <a:rPr lang="uk-UA" sz="1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1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1400" b="1" dirty="0" smtClean="0">
                <a:solidFill>
                  <a:schemeClr val="tx1">
                    <a:lumMod val="95000"/>
                  </a:schemeClr>
                </a:solidFill>
              </a:rPr>
              <a:t>   </a:t>
            </a:r>
            <a:r>
              <a:rPr lang="uk-UA" sz="1400" b="1" dirty="0" smtClean="0">
                <a:solidFill>
                  <a:schemeClr val="tx1">
                    <a:lumMod val="95000"/>
                  </a:schemeClr>
                </a:solidFill>
              </a:rPr>
              <a:t>Відповідно </a:t>
            </a:r>
            <a:r>
              <a:rPr lang="uk-UA" sz="1400" b="1" dirty="0">
                <a:solidFill>
                  <a:schemeClr val="tx1">
                    <a:lumMod val="95000"/>
                  </a:schemeClr>
                </a:solidFill>
              </a:rPr>
              <a:t>до рішення керівника закладу освіти педагогічному працівникові за виконання обов’язків педагога-наставника призначається доплата у граничному розмірі 20 відсотків його посадового окладу (ставки заробітної плати) в межах фонду оплати праці закладу освіти.</a:t>
            </a:r>
            <a:endParaRPr lang="en-US" altLang="uk-UA" sz="1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211960" y="2428869"/>
            <a:ext cx="45365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  Педагогічне навантаження вихователя закладу загальної середньої освіти становить 30 годин, вихователя спеціального закладу загальної середньої освіти та асистента вчителя у закладі загальної середньої освіти - 25 годин на тиждень.</a:t>
            </a:r>
          </a:p>
          <a:p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• Оплата праці вихователів груп подовженого дня здійснюється:</a:t>
            </a:r>
          </a:p>
          <a:p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у комунальних закладах освіти - за рахунок коштів освітньої субвенції;в інших закладах освіти - за рахунок коштів засновника (засновників) та інших джерел, не заборонених законодавством (набирає чинності з 1 січня 2021 року).</a:t>
            </a:r>
            <a:endParaRPr lang="uk-UA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4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5759834" y="2276872"/>
            <a:ext cx="2700598" cy="396044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419872" y="2285992"/>
            <a:ext cx="1974216" cy="386890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gray">
          <a:xfrm>
            <a:off x="857224" y="1214422"/>
            <a:ext cx="8286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>
                    <a:lumMod val="50000"/>
                  </a:schemeClr>
                </a:solidFill>
              </a:rPr>
              <a:t>Права, </a:t>
            </a: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обов’язки та </a:t>
            </a: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відповідальність</a:t>
            </a:r>
          </a:p>
          <a:p>
            <a:pPr algn="ctr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bg1">
                    <a:lumMod val="50000"/>
                  </a:schemeClr>
                </a:solidFill>
              </a:rPr>
              <a:t>батьків учнів</a:t>
            </a:r>
            <a:endParaRPr lang="en-US" alt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3428992" y="2357430"/>
            <a:ext cx="200737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1600" b="1" dirty="0">
                <a:solidFill>
                  <a:schemeClr val="bg2">
                    <a:lumMod val="50000"/>
                  </a:schemeClr>
                </a:solidFill>
              </a:rPr>
              <a:t>Рішення про допуск асистента учня до участі в освітньому процесі приймає керівник закладу освіти на основі укладення відповідного договору між закладом освіти та асистентом учня за згодою батьків.</a:t>
            </a: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5914666" y="2124066"/>
            <a:ext cx="262065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uk-UA" sz="1200" b="1" dirty="0" smtClean="0"/>
          </a:p>
          <a:p>
            <a:pPr lvl="0"/>
            <a:r>
              <a:rPr lang="uk-UA" sz="1200" b="1" dirty="0" smtClean="0"/>
              <a:t>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В освітньому процесі соціальні потреби учнів з особливими освітніми потребами забезпечуються асистентом учня — соціальним робітником, одним із батьків учня або уповноваженою ними особою.</a:t>
            </a:r>
          </a:p>
          <a:p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Асистент учня допускається до участі в освітньому процесі для виконання його функцій виключно за умови проходження спеціальної підготовки, що підтверджується відповідним документом</a:t>
            </a:r>
            <a:r>
              <a:rPr lang="uk-UA" sz="1400" b="1" dirty="0"/>
              <a:t>.</a:t>
            </a:r>
          </a:p>
        </p:txBody>
      </p:sp>
      <p:sp>
        <p:nvSpPr>
          <p:cNvPr id="37" name="Прямокутник 36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14282" y="1714488"/>
            <a:ext cx="2757471" cy="49027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85720" y="1928802"/>
            <a:ext cx="280856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</a:rPr>
              <a:t>Батьки учнів мають право бути присутніми на навчальних заняттях своїх дітей за попереднім погодженням з керівником закладу освіти.</a:t>
            </a:r>
          </a:p>
          <a:p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</a:rPr>
              <a:t>Потреба учня з особливими освітніми потребами в індивідуальній програмі розвитку, індивідуальному навчальному плані визначається згідно з висновком </a:t>
            </a:r>
            <a:r>
              <a:rPr lang="uk-UA" sz="1400" b="1" dirty="0" err="1" smtClean="0">
                <a:solidFill>
                  <a:schemeClr val="bg2">
                    <a:lumMod val="50000"/>
                  </a:schemeClr>
                </a:solidFill>
              </a:rPr>
              <a:t>інклюзивно</a:t>
            </a:r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</a:rPr>
              <a:t>-ресурсного центру про комплексну психолого-педагогічну оцінку розвитку дитини з урахуванням Міжнародної класифікації функціонування, обмеження життєдіяльності та здоров'я дітей і підлітків</a:t>
            </a:r>
            <a:r>
              <a:rPr lang="uk-UA" sz="1400" b="1" dirty="0" smtClean="0"/>
              <a:t>.</a:t>
            </a:r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069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5"/>
          <p:cNvSpPr>
            <a:spLocks noChangeArrowheads="1"/>
          </p:cNvSpPr>
          <p:nvPr/>
        </p:nvSpPr>
        <p:spPr bwMode="gray">
          <a:xfrm>
            <a:off x="3119530" y="2603854"/>
            <a:ext cx="2405169" cy="2585790"/>
          </a:xfrm>
          <a:prstGeom prst="can">
            <a:avLst>
              <a:gd name="adj" fmla="val 11605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b="1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gray">
          <a:xfrm>
            <a:off x="3134227" y="2996952"/>
            <a:ext cx="239047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Заклад загальної середньої освіти має самостійний баланс, розрахункові та інші рахунки у фінансових установах і банках державного сектору та може мати бланки, печатки та штампи із своїм найменуванням та символікою.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79512" y="2420540"/>
            <a:ext cx="2767231" cy="324070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51520" y="2420888"/>
            <a:ext cx="2616393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uk-UA" altLang="uk-UA" sz="1200" b="1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У складі закладів загальної середньої освіти можуть функціонувати такі внутрішні структурні підрозділи: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дошкільний підрозділ (у складі початкової школи або гімназії);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позашкільний підрозділ;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пансіон (у складі ліцеїв, спеціальних закладів загальної середньої освіти та закладів спеціалізованої освіти);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інші внутрішні структурні підрозділи.</a:t>
            </a:r>
          </a:p>
          <a:p>
            <a:pPr eaLnBrk="0" hangingPunct="0">
              <a:buSzPct val="60000"/>
            </a:pPr>
            <a:r>
              <a:rPr lang="uk-UA" altLang="uk-UA" sz="12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endParaRPr lang="en-US" altLang="uk-UA" sz="12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5679575" y="2420888"/>
            <a:ext cx="3259088" cy="352839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762495" y="2599246"/>
            <a:ext cx="307670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100" b="1" dirty="0" smtClean="0">
                <a:solidFill>
                  <a:schemeClr val="bg1">
                    <a:lumMod val="50000"/>
                  </a:schemeClr>
                </a:solidFill>
              </a:rPr>
              <a:t>   Для </a:t>
            </a:r>
            <a:r>
              <a:rPr lang="uk-UA" sz="1100" b="1" dirty="0">
                <a:solidFill>
                  <a:schemeClr val="bg1">
                    <a:lumMod val="50000"/>
                  </a:schemeClr>
                </a:solidFill>
              </a:rPr>
              <a:t>започаткування та провадження освітньої діяльності комунального ліцею у його складі має бути створено та функціонувати не менше чотирьох 10 класів.</a:t>
            </a:r>
          </a:p>
          <a:p>
            <a:r>
              <a:rPr lang="uk-UA" sz="1100" b="1" dirty="0" smtClean="0">
                <a:solidFill>
                  <a:schemeClr val="bg1">
                    <a:lumMod val="50000"/>
                  </a:schemeClr>
                </a:solidFill>
              </a:rPr>
              <a:t>   Реорганізація </a:t>
            </a:r>
            <a:r>
              <a:rPr lang="uk-UA" sz="1100" b="1" dirty="0">
                <a:solidFill>
                  <a:schemeClr val="bg1">
                    <a:lumMod val="50000"/>
                  </a:schemeClr>
                </a:solidFill>
              </a:rPr>
              <a:t>і ліквідація закладів загальної середньої освіти у сільській місцевості допускаються лише після громадського обговорення проекту відповідного рішення засновника.</a:t>
            </a:r>
          </a:p>
          <a:p>
            <a:r>
              <a:rPr lang="uk-UA" sz="1100" b="1" dirty="0" smtClean="0">
                <a:solidFill>
                  <a:schemeClr val="bg1">
                    <a:lumMod val="50000"/>
                  </a:schemeClr>
                </a:solidFill>
              </a:rPr>
              <a:t>  Повне </a:t>
            </a:r>
            <a:r>
              <a:rPr lang="uk-UA" sz="1100" b="1" dirty="0">
                <a:solidFill>
                  <a:schemeClr val="bg1">
                    <a:lumMod val="50000"/>
                  </a:schemeClr>
                </a:solidFill>
              </a:rPr>
              <a:t>найменування закладу загальної середньої освіти включає інформацію про його тип, територіальну належність (найменування адміністративно-територіальної одиниці за місцезнаходженням закладу) та організаційно-правову форму (для приватних і корпоративних закладів).</a:t>
            </a:r>
            <a:endParaRPr lang="en-US" altLang="uk-UA" sz="1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gray">
          <a:xfrm>
            <a:off x="2208650" y="1427982"/>
            <a:ext cx="4357717" cy="876815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gray">
          <a:xfrm>
            <a:off x="2285435" y="1646700"/>
            <a:ext cx="4177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b="1" dirty="0"/>
              <a:t>Заклад загальної середньої освіти</a:t>
            </a:r>
            <a:endParaRPr lang="en-US" altLang="uk-UA" sz="2400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1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rrowheads="1"/>
          </p:cNvSpPr>
          <p:nvPr/>
        </p:nvSpPr>
        <p:spPr bwMode="gray">
          <a:xfrm rot="5400000">
            <a:off x="2228281" y="3218694"/>
            <a:ext cx="504825" cy="576262"/>
          </a:xfrm>
          <a:prstGeom prst="chevron">
            <a:avLst>
              <a:gd name="adj" fmla="val 52514"/>
            </a:avLst>
          </a:prstGeom>
          <a:gradFill flip="none" rotWithShape="1">
            <a:gsLst>
              <a:gs pos="0">
                <a:srgbClr val="91B976">
                  <a:shade val="30000"/>
                  <a:satMod val="115000"/>
                </a:srgbClr>
              </a:gs>
              <a:gs pos="50000">
                <a:srgbClr val="91B976">
                  <a:shade val="67500"/>
                  <a:satMod val="115000"/>
                </a:srgbClr>
              </a:gs>
              <a:gs pos="100000">
                <a:srgbClr val="91B976">
                  <a:shade val="100000"/>
                  <a:satMod val="115000"/>
                </a:srgbClr>
              </a:gs>
            </a:gsLst>
            <a:lin ang="10800000" scaled="1"/>
            <a:tileRect/>
          </a:gradFill>
          <a:ln w="0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1383669" y="1315514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gray">
          <a:xfrm>
            <a:off x="1383669" y="1315514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gray">
          <a:xfrm>
            <a:off x="1524957" y="1456802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1526544" y="1459977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gray">
          <a:xfrm>
            <a:off x="1618619" y="1550464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645607" y="1575864"/>
            <a:ext cx="1636712" cy="1636713"/>
            <a:chOff x="4166" y="1706"/>
            <a:chExt cx="1252" cy="1252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857224" y="3929066"/>
            <a:ext cx="3229662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початкова школа, що </a:t>
            </a:r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</a:rPr>
              <a:t>забезпечує</a:t>
            </a:r>
          </a:p>
          <a:p>
            <a:pPr algn="ctr"/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здобуття початкової освіти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gray">
          <a:xfrm>
            <a:off x="1645367" y="1966895"/>
            <a:ext cx="16706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Типи закладів </a:t>
            </a:r>
            <a:endParaRPr lang="uk-UA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загальної </a:t>
            </a:r>
          </a:p>
          <a:p>
            <a:pPr algn="ctr" eaLnBrk="0" hangingPunct="0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середньої</a:t>
            </a:r>
          </a:p>
          <a:p>
            <a:pPr algn="ctr" eaLnBrk="0" hangingPunct="0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освіти</a:t>
            </a:r>
            <a:endParaRPr lang="en-US" altLang="uk-U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Прямокутник 42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47" name="AutoShape 35"/>
          <p:cNvSpPr>
            <a:spLocks noChangeArrowheads="1"/>
          </p:cNvSpPr>
          <p:nvPr/>
        </p:nvSpPr>
        <p:spPr bwMode="auto">
          <a:xfrm>
            <a:off x="857224" y="4714884"/>
            <a:ext cx="3229662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гімназія, що забезпечує здобуття </a:t>
            </a:r>
            <a:endParaRPr lang="uk-UA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</a:rPr>
              <a:t>базової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середньої освіти</a:t>
            </a:r>
          </a:p>
        </p:txBody>
      </p:sp>
      <p:sp>
        <p:nvSpPr>
          <p:cNvPr id="48" name="AutoShape 35"/>
          <p:cNvSpPr>
            <a:spLocks noChangeArrowheads="1"/>
          </p:cNvSpPr>
          <p:nvPr/>
        </p:nvSpPr>
        <p:spPr bwMode="auto">
          <a:xfrm>
            <a:off x="928662" y="5500702"/>
            <a:ext cx="3229662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ліцей, що забезпечує </a:t>
            </a:r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</a:rPr>
              <a:t>здобуття</a:t>
            </a:r>
          </a:p>
          <a:p>
            <a:pPr algn="ctr"/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профільної середньої освіти</a:t>
            </a:r>
          </a:p>
        </p:txBody>
      </p:sp>
      <p:sp>
        <p:nvSpPr>
          <p:cNvPr id="51" name="AutoShape 35"/>
          <p:cNvSpPr>
            <a:spLocks noChangeArrowheads="1"/>
          </p:cNvSpPr>
          <p:nvPr/>
        </p:nvSpPr>
        <p:spPr bwMode="auto">
          <a:xfrm>
            <a:off x="4270542" y="2309772"/>
            <a:ext cx="4231066" cy="3481314"/>
          </a:xfrm>
          <a:prstGeom prst="roundRect">
            <a:avLst>
              <a:gd name="adj" fmla="val 1411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Початкова 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</a:rPr>
              <a:t>школа функціонує як окрема </a:t>
            </a:r>
            <a:endParaRPr lang="uk-UA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юридична 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</a:rPr>
              <a:t>особа або як структурний </a:t>
            </a:r>
            <a:endParaRPr lang="uk-UA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підрозділ 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</a:rPr>
              <a:t>гімназії.</a:t>
            </a:r>
          </a:p>
          <a:p>
            <a:r>
              <a:rPr lang="uk-UA" sz="1600" b="1" dirty="0" smtClean="0">
                <a:solidFill>
                  <a:srgbClr val="C00000"/>
                </a:solidFill>
              </a:rPr>
              <a:t>Гімназія </a:t>
            </a:r>
            <a:r>
              <a:rPr lang="uk-UA" sz="1600" b="1" dirty="0" smtClean="0">
                <a:solidFill>
                  <a:srgbClr val="C00000"/>
                </a:solidFill>
              </a:rPr>
              <a:t>та ліцей функціонують як </a:t>
            </a:r>
          </a:p>
          <a:p>
            <a:r>
              <a:rPr lang="uk-UA" sz="1600" b="1" dirty="0" smtClean="0">
                <a:solidFill>
                  <a:srgbClr val="C00000"/>
                </a:solidFill>
              </a:rPr>
              <a:t>окремі юридичні особи</a:t>
            </a:r>
            <a:r>
              <a:rPr lang="uk-UA" sz="1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Як </a:t>
            </a:r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виняток, за рішенням засновника </a:t>
            </a:r>
          </a:p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ліцей 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</a:rPr>
              <a:t>може також забезпечувати здобуття </a:t>
            </a:r>
            <a:endParaRPr lang="uk-UA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базової 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</a:rPr>
              <a:t>середньої освіти.</a:t>
            </a:r>
          </a:p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Здобуття 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</a:rPr>
              <a:t>профільної середньої освіти </a:t>
            </a:r>
            <a:endParaRPr lang="uk-UA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професійного 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</a:rPr>
              <a:t>спрямування забезпечують </a:t>
            </a:r>
            <a:endParaRPr lang="uk-UA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1600" b="1" dirty="0" smtClean="0">
                <a:solidFill>
                  <a:srgbClr val="C00000"/>
                </a:solidFill>
              </a:rPr>
              <a:t>заклади </a:t>
            </a:r>
            <a:r>
              <a:rPr lang="uk-UA" sz="1600" b="1" dirty="0">
                <a:solidFill>
                  <a:srgbClr val="C00000"/>
                </a:solidFill>
              </a:rPr>
              <a:t>професійної (</a:t>
            </a:r>
            <a:r>
              <a:rPr lang="uk-UA" sz="1600" b="1" dirty="0" err="1" smtClean="0">
                <a:solidFill>
                  <a:srgbClr val="C00000"/>
                </a:solidFill>
              </a:rPr>
              <a:t>професійно</a:t>
            </a:r>
            <a:r>
              <a:rPr lang="uk-UA" sz="1600" b="1" dirty="0" smtClean="0">
                <a:solidFill>
                  <a:srgbClr val="C00000"/>
                </a:solidFill>
              </a:rPr>
              <a:t>-</a:t>
            </a:r>
          </a:p>
          <a:p>
            <a:r>
              <a:rPr lang="uk-UA" sz="1600" b="1" dirty="0" smtClean="0">
                <a:solidFill>
                  <a:srgbClr val="C00000"/>
                </a:solidFill>
              </a:rPr>
              <a:t>технічної</a:t>
            </a:r>
            <a:r>
              <a:rPr lang="uk-UA" sz="1600" b="1" dirty="0">
                <a:solidFill>
                  <a:srgbClr val="C00000"/>
                </a:solidFill>
              </a:rPr>
              <a:t>) освіти.</a:t>
            </a:r>
            <a:endParaRPr lang="uk-UA" sz="1600" dirty="0">
              <a:solidFill>
                <a:srgbClr val="C00000"/>
              </a:solidFill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9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70230" y="2212321"/>
            <a:ext cx="3929762" cy="424101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84839" y="2257821"/>
            <a:ext cx="350054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Засновник: затверджує за поданням закладу загальної середньої освіти стратегію розвитку такого закладу</a:t>
            </a:r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uk-UA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uk-UA" sz="1400" b="1" dirty="0">
                <a:solidFill>
                  <a:srgbClr val="C00000"/>
                </a:solidFill>
              </a:rPr>
              <a:t>Керівником закладу загальної середньої освіти може бути особа, яка є громадянином України, вільно володіє державною мовою, має вищу освіту ступеня не нижче магістра, стаж педагогічної та/або науково-педагогічної роботи не менше трьох років (крім керівників приватних, корпоративних закладів освіти), організаторські здібності, стан фізичного і психічного здоров’я, що не перешкоджає виконанню професійних обов’язків, пройшла конкурсний відбір та визнана переможцем конкурсу відповідно до цього Закону.</a:t>
            </a:r>
            <a:r>
              <a:rPr lang="uk-UA" altLang="uk-UA" sz="14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endParaRPr lang="en-US" altLang="uk-UA" sz="14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716016" y="2140778"/>
            <a:ext cx="3888432" cy="430280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884820" y="2150098"/>
            <a:ext cx="355082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uk-UA" sz="1400" b="1" dirty="0">
                <a:solidFill>
                  <a:srgbClr val="C00000"/>
                </a:solidFill>
              </a:rPr>
              <a:t>Н</a:t>
            </a:r>
            <a:r>
              <a:rPr lang="uk-UA" sz="1400" b="1" dirty="0" smtClean="0">
                <a:solidFill>
                  <a:srgbClr val="C00000"/>
                </a:solidFill>
              </a:rPr>
              <a:t>абрання </a:t>
            </a:r>
            <a:r>
              <a:rPr lang="uk-UA" sz="1400" b="1" dirty="0">
                <a:solidFill>
                  <a:srgbClr val="C00000"/>
                </a:solidFill>
              </a:rPr>
              <a:t>чинності цим Законом є підставою для припинення безстрокового трудового договору з керівниками державних і комунальних закладів загальної середньої освіти згідно з пунктом 9 частини першої статті 36 Кодексу законів про працю України.</a:t>
            </a:r>
          </a:p>
          <a:p>
            <a:pPr lvl="0" algn="just"/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До 1 липня 2020 року засновники державних і комунальних закладів загальної середньої освіти або уповноважені ними органи зобов’язані припинити безстрокові трудові договори з керівниками таких закладів та одночасно укласти з ними (за їх згодою) трудові договори строком на шість років (з керівниками, які отримують пенсію за віком, - на один рік) без проведення конкурсу.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blackWhite">
          <a:xfrm>
            <a:off x="1259632" y="1313081"/>
            <a:ext cx="6696744" cy="61541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2000" b="1" dirty="0"/>
              <a:t>Управління закладом загальної середньої освіти</a:t>
            </a:r>
            <a:endParaRPr lang="en-US" alt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21510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кутник 22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5076056" y="2044973"/>
            <a:ext cx="3096344" cy="412033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67544" y="1940628"/>
            <a:ext cx="4373217" cy="46622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 sz="1200" b="1">
              <a:latin typeface="Verdana" panose="020B0604030504040204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258836" y="2304645"/>
            <a:ext cx="273078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Засновник зобов’язаний забезпечити </a:t>
            </a:r>
            <a:r>
              <a:rPr lang="uk-UA" sz="1200" b="1" dirty="0" err="1">
                <a:solidFill>
                  <a:schemeClr val="bg1">
                    <a:lumMod val="50000"/>
                  </a:schemeClr>
                </a:solidFill>
              </a:rPr>
              <a:t>відеофіксацію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 та (за можливості) </a:t>
            </a:r>
            <a:r>
              <a:rPr lang="uk-UA" sz="1200" b="1" dirty="0" err="1">
                <a:solidFill>
                  <a:schemeClr val="bg1">
                    <a:lumMod val="50000"/>
                  </a:schemeClr>
                </a:solidFill>
              </a:rPr>
              <a:t>відеотрансляцію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 конкурсного відбору з подальшим оприлюдненням на своєму офіційному </a:t>
            </a:r>
            <a:r>
              <a:rPr lang="uk-UA" sz="1200" b="1" dirty="0" err="1">
                <a:solidFill>
                  <a:schemeClr val="bg1">
                    <a:lumMod val="50000"/>
                  </a:schemeClr>
                </a:solidFill>
              </a:rPr>
              <a:t>вебсайті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 відеозапису протягом одного робочого дня з дня його проведення.</a:t>
            </a:r>
          </a:p>
          <a:p>
            <a:pPr algn="ctr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Підставами для дострокового звільнення керівника:</a:t>
            </a:r>
          </a:p>
          <a:p>
            <a:pPr lvl="0" algn="ctr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порушення вимог цього Закону щодо мови освітнього процесу</a:t>
            </a:r>
          </a:p>
          <a:p>
            <a:pPr algn="ctr"/>
            <a:r>
              <a:rPr lang="uk-UA" sz="1200" b="1" dirty="0" err="1">
                <a:solidFill>
                  <a:schemeClr val="bg1">
                    <a:lumMod val="50000"/>
                  </a:schemeClr>
                </a:solidFill>
              </a:rPr>
              <a:t>неусунення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 у визначений строк порушень вимог законодавства, виявлених під час інституційного аудиту чи позапланового заходу державного нагляду (контролю).</a:t>
            </a:r>
            <a:endParaRPr lang="uk-UA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24844" y="2101947"/>
            <a:ext cx="419319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Керівник закладу загальної середньої освіти (крім приватного закладу) зобов’язаний протягом першого року після призначення на посаду пройти курс підвищення кваліфікації з управлінської діяльності обсягом не менше 90 навчальних годин.</a:t>
            </a:r>
          </a:p>
          <a:p>
            <a:pPr algn="ctr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Для проведення конкурсу засновник формує та затверджує конкурсну комісію чисельністю </a:t>
            </a:r>
            <a:r>
              <a:rPr lang="uk-UA" sz="1200" b="1" dirty="0">
                <a:solidFill>
                  <a:srgbClr val="C00000"/>
                </a:solidFill>
              </a:rPr>
              <a:t>від 6 до 15 осіб,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 до складу якої на паритетних засадах входять представники: </a:t>
            </a:r>
          </a:p>
          <a:p>
            <a:pPr algn="ctr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засновника (посадові особи органу державної влади чи депутати відповідного представницького органу місцевого самоврядування (не більше однієї особи від однієї фракції чи групи);</a:t>
            </a:r>
          </a:p>
          <a:p>
            <a:pPr algn="ctr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відповідної місцевої державної адміністрації чи територіального органу центрального органу виконавчої влади із забезпечення якості освіти (державні службовці);</a:t>
            </a:r>
          </a:p>
          <a:p>
            <a:pPr algn="ctr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інститутів громадянського суспільства (громадських об’єднань керівників закладів освіти, професійних об’єднань педагогічних працівників,</a:t>
            </a:r>
            <a:r>
              <a:rPr lang="uk-UA" sz="1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районної (міської) профспілкової організації та інших громадських формувань, а також експертів, фахівців у сфері загальної середньої освіти тощо).</a:t>
            </a:r>
            <a:r>
              <a:rPr lang="uk-UA" altLang="uk-UA" sz="12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endParaRPr lang="en-US" altLang="uk-UA" sz="12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blackWhite">
          <a:xfrm>
            <a:off x="1259632" y="1213006"/>
            <a:ext cx="6696744" cy="61541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2000" b="1" dirty="0"/>
              <a:t>Управління закладом загальної середньої освіти</a:t>
            </a:r>
            <a:endParaRPr lang="en-US" alt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42645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109860" y="2609861"/>
            <a:ext cx="3197225" cy="2563813"/>
            <a:chOff x="1872" y="1824"/>
            <a:chExt cx="2014" cy="1615"/>
          </a:xfrm>
        </p:grpSpPr>
        <p:sp>
          <p:nvSpPr>
            <p:cNvPr id="12292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sp>
        <p:nvSpPr>
          <p:cNvPr id="12303" name="AutoShape 15"/>
          <p:cNvSpPr>
            <a:spLocks noChangeArrowheads="1"/>
          </p:cNvSpPr>
          <p:nvPr/>
        </p:nvSpPr>
        <p:spPr bwMode="gray">
          <a:xfrm>
            <a:off x="315973" y="1444777"/>
            <a:ext cx="2861557" cy="4936551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gray">
          <a:xfrm>
            <a:off x="6310462" y="3198852"/>
            <a:ext cx="1905000" cy="1814323"/>
          </a:xfrm>
          <a:prstGeom prst="can">
            <a:avLst>
              <a:gd name="adj" fmla="val 17878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gray">
          <a:xfrm>
            <a:off x="3722756" y="3484915"/>
            <a:ext cx="20535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Академічна </a:t>
            </a:r>
            <a:endParaRPr lang="uk-UA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/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доброчесність</a:t>
            </a:r>
            <a:endParaRPr lang="en-US" altLang="uk-UA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gray">
          <a:xfrm>
            <a:off x="355661" y="2164379"/>
            <a:ext cx="279015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200" dirty="0"/>
              <a:t>Порушеннями академічної доброчесності: є </a:t>
            </a:r>
            <a:r>
              <a:rPr lang="uk-UA" sz="1200" b="1" dirty="0"/>
              <a:t>академічний плагіат, фабрикація, фальсифікація, списування, обман, хабарництво, необ’єктивне оцінювання</a:t>
            </a:r>
            <a:r>
              <a:rPr lang="uk-UA" sz="1200" dirty="0"/>
              <a:t>, а також такі форми обману, як:</a:t>
            </a:r>
          </a:p>
          <a:p>
            <a:pPr algn="ctr"/>
            <a:r>
              <a:rPr lang="uk-UA" sz="1200" dirty="0"/>
              <a:t>надання педагогічними працівниками та іншими особами допомоги учням під час проходження ними підсумкового оцінювання, використання учнем під час контрольних заходів непередбачених допоміжних матеріалів та/або технічних засобів, проходження процедури оцінювання результатів навчання замість інших осіб; необ’єктивне оцінювання </a:t>
            </a:r>
            <a:r>
              <a:rPr lang="uk-UA" sz="1200" dirty="0" err="1"/>
              <a:t>компетентностей</a:t>
            </a:r>
            <a:r>
              <a:rPr lang="uk-UA" sz="1200" dirty="0"/>
              <a:t> педагогічних працівників під час атестації чи сертифікації</a:t>
            </a:r>
            <a:endParaRPr lang="en-US" altLang="uk-UA" sz="1200" b="1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858000" cy="609600"/>
          </a:xfrm>
        </p:spPr>
        <p:txBody>
          <a:bodyPr/>
          <a:lstStyle/>
          <a:p>
            <a:r>
              <a:rPr lang="uk-UA" altLang="uk-UA" sz="1800" dirty="0" smtClean="0"/>
              <a:t>Підготовка закладів освіти до нового навчального року</a:t>
            </a:r>
            <a:endParaRPr lang="en-US" altLang="uk-UA" sz="1800" dirty="0"/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gray">
          <a:xfrm>
            <a:off x="6311071" y="1896806"/>
            <a:ext cx="1905000" cy="128282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gray">
          <a:xfrm>
            <a:off x="6321557" y="5032397"/>
            <a:ext cx="1905000" cy="128282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5590056" y="1214982"/>
            <a:ext cx="3229662" cy="60642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200" b="1" dirty="0">
                <a:solidFill>
                  <a:srgbClr val="C00000"/>
                </a:solidFill>
              </a:rPr>
              <a:t>Педагогічні працівники, стосовно </a:t>
            </a:r>
            <a:r>
              <a:rPr lang="uk-UA" sz="1200" b="1" dirty="0" smtClean="0">
                <a:solidFill>
                  <a:srgbClr val="C00000"/>
                </a:solidFill>
              </a:rPr>
              <a:t>яких</a:t>
            </a:r>
          </a:p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 </a:t>
            </a:r>
            <a:r>
              <a:rPr lang="uk-UA" sz="1200" b="1" dirty="0">
                <a:solidFill>
                  <a:srgbClr val="C00000"/>
                </a:solidFill>
              </a:rPr>
              <a:t>встановлено факт порушення </a:t>
            </a:r>
            <a:endParaRPr lang="uk-UA" sz="12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академічної </a:t>
            </a:r>
            <a:r>
              <a:rPr lang="uk-UA" sz="1200" b="1" dirty="0">
                <a:solidFill>
                  <a:srgbClr val="C00000"/>
                </a:solidFill>
              </a:rPr>
              <a:t>доброчесності: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gray">
          <a:xfrm>
            <a:off x="6299366" y="2228527"/>
            <a:ext cx="1927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не можуть бути допущені до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позачергової</a:t>
            </a:r>
          </a:p>
          <a:p>
            <a:pPr algn="ctr" eaLnBrk="0" hangingPunct="0"/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атестації</a:t>
            </a:r>
            <a:endParaRPr lang="en-US" altLang="uk-UA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gray">
          <a:xfrm>
            <a:off x="6299366" y="3521882"/>
            <a:ext cx="192719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не можуть отримувати будь-які види заохочення (премії, інші заохочувальні виплати, нагороди тощо) протягом одного року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gray">
          <a:xfrm>
            <a:off x="6299366" y="5471308"/>
            <a:ext cx="19271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err="1" smtClean="0">
                <a:solidFill>
                  <a:schemeClr val="bg1">
                    <a:lumMod val="50000"/>
                  </a:schemeClr>
                </a:solidFill>
              </a:rPr>
              <a:t>можуть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бути </a:t>
            </a:r>
            <a:r>
              <a:rPr lang="ru-RU" sz="1200" b="1" dirty="0" err="1">
                <a:solidFill>
                  <a:schemeClr val="bg1">
                    <a:lumMod val="50000"/>
                  </a:schemeClr>
                </a:solidFill>
              </a:rPr>
              <a:t>позбавлені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1">
                    <a:lumMod val="50000"/>
                  </a:schemeClr>
                </a:solidFill>
              </a:rPr>
              <a:t>педагогічного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1">
                    <a:lumMod val="50000"/>
                  </a:schemeClr>
                </a:solidFill>
              </a:rPr>
              <a:t>звання</a:t>
            </a:r>
            <a:endParaRPr lang="en-US" altLang="uk-UA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56" name="AutoShape 15"/>
          <p:cNvSpPr>
            <a:spLocks noChangeArrowheads="1"/>
          </p:cNvSpPr>
          <p:nvPr/>
        </p:nvSpPr>
        <p:spPr bwMode="gray">
          <a:xfrm>
            <a:off x="579490" y="2564904"/>
            <a:ext cx="8024958" cy="3672408"/>
          </a:xfrm>
          <a:prstGeom prst="can">
            <a:avLst>
              <a:gd name="adj" fmla="val 824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400" b="1" dirty="0" smtClean="0"/>
              <a:t>очна </a:t>
            </a:r>
            <a:r>
              <a:rPr lang="uk-UA" sz="2400" b="1" dirty="0"/>
              <a:t>(</a:t>
            </a:r>
            <a:r>
              <a:rPr lang="uk-UA" sz="2400" b="1" dirty="0" smtClean="0"/>
              <a:t>денна), дистанційна, мережева, </a:t>
            </a:r>
            <a:r>
              <a:rPr lang="uk-UA" sz="2400" b="1" dirty="0" err="1" smtClean="0"/>
              <a:t>екстернатна</a:t>
            </a:r>
            <a:r>
              <a:rPr lang="uk-UA" sz="2400" b="1" dirty="0" smtClean="0"/>
              <a:t>,</a:t>
            </a:r>
          </a:p>
          <a:p>
            <a:pPr algn="ctr"/>
            <a:r>
              <a:rPr lang="uk-UA" sz="2400" b="1" dirty="0" smtClean="0"/>
              <a:t> сімейна </a:t>
            </a:r>
            <a:r>
              <a:rPr lang="uk-UA" sz="2400" b="1" dirty="0"/>
              <a:t>(</a:t>
            </a:r>
            <a:r>
              <a:rPr lang="uk-UA" sz="2400" b="1" dirty="0" smtClean="0"/>
              <a:t>домашня), педагогічний патронаж.</a:t>
            </a:r>
            <a:endParaRPr lang="uk-UA" sz="2400" b="1" dirty="0"/>
          </a:p>
          <a:p>
            <a:r>
              <a:rPr lang="uk-UA" dirty="0" smtClean="0"/>
              <a:t>  </a:t>
            </a:r>
          </a:p>
          <a:p>
            <a:pPr algn="ctr"/>
            <a:r>
              <a:rPr lang="uk-UA" sz="2000" b="1" dirty="0" smtClean="0"/>
              <a:t>На </a:t>
            </a:r>
            <a:r>
              <a:rPr lang="uk-UA" sz="2000" b="1" dirty="0"/>
              <a:t>рівнях базової та профільної середньої освіти: </a:t>
            </a:r>
            <a:endParaRPr lang="uk-UA" b="1" dirty="0" smtClean="0"/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очна </a:t>
            </a:r>
            <a:r>
              <a:rPr lang="uk-UA" sz="2800" b="1" dirty="0">
                <a:solidFill>
                  <a:srgbClr val="FF0000"/>
                </a:solidFill>
              </a:rPr>
              <a:t>(</a:t>
            </a:r>
            <a:r>
              <a:rPr lang="uk-UA" sz="2800" b="1" dirty="0" smtClean="0">
                <a:solidFill>
                  <a:srgbClr val="FF0000"/>
                </a:solidFill>
              </a:rPr>
              <a:t>вечірня), заочна</a:t>
            </a:r>
            <a:endParaRPr lang="uk-UA" sz="2800" b="1" dirty="0">
              <a:solidFill>
                <a:srgbClr val="FF0000"/>
              </a:solidFill>
            </a:endParaRPr>
          </a:p>
          <a:p>
            <a:pPr algn="ctr"/>
            <a:r>
              <a:rPr lang="uk-UA" sz="2200" dirty="0" smtClean="0"/>
              <a:t>  </a:t>
            </a:r>
            <a:r>
              <a:rPr lang="uk-UA" sz="2200" b="1" dirty="0" smtClean="0"/>
              <a:t>Профільна </a:t>
            </a:r>
            <a:r>
              <a:rPr lang="uk-UA" sz="2200" b="1" dirty="0"/>
              <a:t>середня освіта професійного </a:t>
            </a:r>
            <a:r>
              <a:rPr lang="uk-UA" sz="2200" b="1" dirty="0" smtClean="0"/>
              <a:t>спрямування: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дуальна форма </a:t>
            </a:r>
            <a:r>
              <a:rPr lang="uk-UA" sz="2800" b="1" dirty="0">
                <a:solidFill>
                  <a:srgbClr val="FF0000"/>
                </a:solidFill>
              </a:rPr>
              <a:t>здобуття </a:t>
            </a:r>
            <a:r>
              <a:rPr lang="uk-UA" sz="2800" b="1" dirty="0" smtClean="0">
                <a:solidFill>
                  <a:srgbClr val="FF0000"/>
                </a:solidFill>
              </a:rPr>
              <a:t>освіти</a:t>
            </a:r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blackWhite">
          <a:xfrm>
            <a:off x="1354258" y="1312329"/>
            <a:ext cx="6746134" cy="82052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2000" b="1" dirty="0"/>
              <a:t>Форми здобуття повної загальної середньої освіти</a:t>
            </a:r>
            <a:endParaRPr lang="en-US" alt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504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blackWhite">
          <a:xfrm>
            <a:off x="251520" y="2636912"/>
            <a:ext cx="4939530" cy="93048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altLang="uk-UA" sz="1200" b="1" dirty="0" smtClean="0"/>
              <a:t> </a:t>
            </a:r>
            <a:r>
              <a:rPr lang="ru-RU" sz="1200" b="1" dirty="0" err="1" smtClean="0"/>
              <a:t>отримують</a:t>
            </a:r>
            <a:r>
              <a:rPr lang="ru-RU" sz="1200" b="1" dirty="0" smtClean="0"/>
              <a:t> </a:t>
            </a:r>
            <a:r>
              <a:rPr lang="ru-RU" sz="1200" b="1" dirty="0" err="1"/>
              <a:t>щомісячну</a:t>
            </a:r>
            <a:r>
              <a:rPr lang="ru-RU" sz="1200" b="1" dirty="0"/>
              <a:t> доплату в </a:t>
            </a:r>
            <a:r>
              <a:rPr lang="ru-RU" sz="1200" b="1" dirty="0" err="1"/>
              <a:t>розмірі</a:t>
            </a:r>
            <a:r>
              <a:rPr lang="ru-RU" sz="1200" b="1" dirty="0"/>
              <a:t> 20 </a:t>
            </a:r>
            <a:r>
              <a:rPr lang="ru-RU" sz="1200" b="1" dirty="0" err="1"/>
              <a:t>відсотків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pPr algn="ctr" eaLnBrk="0" hangingPunct="0"/>
            <a:r>
              <a:rPr lang="ru-RU" sz="1200" b="1" dirty="0" err="1" smtClean="0"/>
              <a:t>посадового</a:t>
            </a:r>
            <a:r>
              <a:rPr lang="ru-RU" sz="1200" b="1" dirty="0" smtClean="0"/>
              <a:t> </a:t>
            </a:r>
            <a:r>
              <a:rPr lang="ru-RU" sz="1200" b="1" dirty="0"/>
              <a:t>окладу (ставки </a:t>
            </a:r>
            <a:r>
              <a:rPr lang="ru-RU" sz="1200" b="1" dirty="0" err="1"/>
              <a:t>заробітної</a:t>
            </a:r>
            <a:r>
              <a:rPr lang="ru-RU" sz="1200" b="1" dirty="0"/>
              <a:t> плати)</a:t>
            </a:r>
            <a:endParaRPr lang="en-US" altLang="uk-UA" sz="1200" b="1" dirty="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blackWhite">
          <a:xfrm>
            <a:off x="251520" y="3697443"/>
            <a:ext cx="4939530" cy="93048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1200" b="1" dirty="0" smtClean="0"/>
              <a:t>надають </a:t>
            </a:r>
            <a:r>
              <a:rPr lang="uk-UA" sz="1200" b="1" dirty="0"/>
              <a:t>професійну підтримку та допомогу педагогічним </a:t>
            </a:r>
            <a:endParaRPr lang="uk-UA" sz="1200" b="1" dirty="0" smtClean="0"/>
          </a:p>
          <a:p>
            <a:pPr algn="ctr" eaLnBrk="0" hangingPunct="0"/>
            <a:r>
              <a:rPr lang="uk-UA" sz="1200" b="1" dirty="0" smtClean="0"/>
              <a:t>працівникам (</a:t>
            </a:r>
            <a:r>
              <a:rPr lang="uk-UA" sz="1200" b="1" dirty="0"/>
              <a:t>здійснюють </a:t>
            </a:r>
            <a:r>
              <a:rPr lang="uk-UA" sz="1200" b="1" dirty="0" err="1"/>
              <a:t>супервізію</a:t>
            </a:r>
            <a:r>
              <a:rPr lang="uk-UA" sz="1200" b="1" dirty="0"/>
              <a:t>) </a:t>
            </a:r>
            <a:endParaRPr lang="uk-UA" sz="1200" b="1" dirty="0" smtClean="0"/>
          </a:p>
          <a:p>
            <a:pPr algn="ctr" eaLnBrk="0" hangingPunct="0"/>
            <a:r>
              <a:rPr lang="uk-UA" sz="1200" b="1" dirty="0" smtClean="0">
                <a:solidFill>
                  <a:srgbClr val="C00000"/>
                </a:solidFill>
              </a:rPr>
              <a:t>(</a:t>
            </a:r>
            <a:r>
              <a:rPr lang="uk-UA" sz="1200" b="1" dirty="0">
                <a:solidFill>
                  <a:srgbClr val="C00000"/>
                </a:solidFill>
              </a:rPr>
              <a:t>норма набирає чинності з 1 січня 2020 року).</a:t>
            </a:r>
            <a:endParaRPr lang="en-US" altLang="uk-UA" sz="1200" b="1" dirty="0">
              <a:solidFill>
                <a:srgbClr val="C00000"/>
              </a:solidFill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blackWhite">
          <a:xfrm>
            <a:off x="251520" y="4757974"/>
            <a:ext cx="4939530" cy="93048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1200" b="1" dirty="0" smtClean="0"/>
              <a:t>Успішне </a:t>
            </a:r>
            <a:r>
              <a:rPr lang="uk-UA" sz="1200" b="1" dirty="0"/>
              <a:t>проходження сертифікації зараховується </a:t>
            </a:r>
            <a:endParaRPr lang="uk-UA" sz="1200" b="1" dirty="0" smtClean="0"/>
          </a:p>
          <a:p>
            <a:pPr algn="ctr" eaLnBrk="0" hangingPunct="0"/>
            <a:r>
              <a:rPr lang="uk-UA" sz="1200" b="1" dirty="0" smtClean="0"/>
              <a:t>як проходження атестації педагогічним працівником, </a:t>
            </a:r>
          </a:p>
          <a:p>
            <a:pPr algn="ctr" eaLnBrk="0" hangingPunct="0"/>
            <a:r>
              <a:rPr lang="uk-UA" sz="1200" b="1" dirty="0" smtClean="0"/>
              <a:t>а </a:t>
            </a:r>
            <a:r>
              <a:rPr lang="uk-UA" sz="1200" b="1" dirty="0"/>
              <a:t>також </a:t>
            </a:r>
            <a:r>
              <a:rPr lang="uk-UA" sz="1200" b="1" dirty="0" smtClean="0"/>
              <a:t>є </a:t>
            </a:r>
            <a:r>
              <a:rPr lang="uk-UA" sz="1200" b="1" dirty="0" smtClean="0">
                <a:solidFill>
                  <a:srgbClr val="C00000"/>
                </a:solidFill>
              </a:rPr>
              <a:t>підставою для присвоєння йому відповідної </a:t>
            </a:r>
          </a:p>
          <a:p>
            <a:pPr algn="ctr" eaLnBrk="0" hangingPunct="0"/>
            <a:r>
              <a:rPr lang="uk-UA" sz="1200" b="1" dirty="0" smtClean="0">
                <a:solidFill>
                  <a:srgbClr val="C00000"/>
                </a:solidFill>
              </a:rPr>
              <a:t>кваліфікаційної категорії та/або педагогічного звання</a:t>
            </a:r>
            <a:endParaRPr lang="en-US" altLang="uk-UA" sz="1100" b="1" dirty="0">
              <a:solidFill>
                <a:srgbClr val="C0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285720" y="1291942"/>
            <a:ext cx="8429684" cy="73047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Атестація та сертифікація педагогічних працівників</a:t>
            </a:r>
            <a:endParaRPr lang="uk-UA" altLang="uk-UA" sz="2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gray">
          <a:xfrm rot="5400000">
            <a:off x="4968044" y="2442318"/>
            <a:ext cx="3672408" cy="345638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gray">
          <a:xfrm>
            <a:off x="5357818" y="2428868"/>
            <a:ext cx="3429024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dirty="0"/>
              <a:t>П</a:t>
            </a:r>
            <a:r>
              <a:rPr lang="uk-UA" sz="1600" dirty="0" smtClean="0"/>
              <a:t>рисвоюється </a:t>
            </a:r>
            <a:r>
              <a:rPr lang="uk-UA" sz="1600" b="1" dirty="0"/>
              <a:t>або підтверджується</a:t>
            </a:r>
            <a:r>
              <a:rPr lang="uk-UA" sz="1600" dirty="0"/>
              <a:t> кваліфікаційна категорія та може бути </a:t>
            </a:r>
            <a:r>
              <a:rPr lang="uk-UA" sz="1600" b="1" dirty="0"/>
              <a:t>присвоєне</a:t>
            </a:r>
            <a:r>
              <a:rPr lang="uk-UA" sz="1600" dirty="0"/>
              <a:t> педагогічне звання.</a:t>
            </a:r>
          </a:p>
          <a:p>
            <a:r>
              <a:rPr lang="uk-UA" sz="1600" dirty="0"/>
              <a:t>Право на проходження сертифікації мають педагогічні працівники, які працюють </a:t>
            </a:r>
            <a:r>
              <a:rPr lang="uk-UA" sz="1600" b="1" dirty="0"/>
              <a:t>не менше двох років</a:t>
            </a:r>
            <a:r>
              <a:rPr lang="uk-UA" sz="1600" dirty="0"/>
              <a:t> у закладах освіти та мають педагогічне навантаження.</a:t>
            </a:r>
          </a:p>
          <a:p>
            <a:r>
              <a:rPr lang="uk-UA" sz="1600" dirty="0"/>
              <a:t>Педагогічний працівник має право на проходження сертифікації безоплатно один раз на три роки.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3193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56" name="AutoShape 15"/>
          <p:cNvSpPr>
            <a:spLocks noChangeArrowheads="1"/>
          </p:cNvSpPr>
          <p:nvPr/>
        </p:nvSpPr>
        <p:spPr bwMode="gray">
          <a:xfrm>
            <a:off x="1214414" y="2571744"/>
            <a:ext cx="6000792" cy="1865768"/>
          </a:xfrm>
          <a:prstGeom prst="can">
            <a:avLst>
              <a:gd name="adj" fmla="val 24265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57" name="AutoShape 18"/>
          <p:cNvSpPr>
            <a:spLocks noChangeArrowheads="1"/>
          </p:cNvSpPr>
          <p:nvPr/>
        </p:nvSpPr>
        <p:spPr bwMode="gray">
          <a:xfrm>
            <a:off x="1214414" y="4500570"/>
            <a:ext cx="6025595" cy="1785950"/>
          </a:xfrm>
          <a:prstGeom prst="can">
            <a:avLst>
              <a:gd name="adj" fmla="val 24111"/>
            </a:avLst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gray">
          <a:xfrm rot="16200000">
            <a:off x="3822598" y="1678072"/>
            <a:ext cx="570109" cy="1357321"/>
          </a:xfrm>
          <a:prstGeom prst="leftArrow">
            <a:avLst>
              <a:gd name="adj1" fmla="val 65583"/>
              <a:gd name="adj2" fmla="val 65181"/>
            </a:avLst>
          </a:prstGeom>
          <a:solidFill>
            <a:srgbClr val="7AAC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white">
          <a:xfrm>
            <a:off x="1285852" y="3143248"/>
            <a:ext cx="57864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Успішні результати громадської акредитації закладу загальної середньої освіти засвідчуються сертифікатом, що є чинним протягом п’яти років.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white">
          <a:xfrm>
            <a:off x="1428728" y="4929198"/>
            <a:ext cx="59293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dirty="0"/>
              <a:t>Заклади загальної середньої освіти, що мають чинний сертифікат про громадську акредитацію закладу освіти, вважаються такими, </a:t>
            </a:r>
            <a:r>
              <a:rPr lang="uk-UA" b="1" dirty="0"/>
              <a:t>що пройшли інституційний аудит у плановому </a:t>
            </a:r>
            <a:r>
              <a:rPr lang="uk-UA" b="1" dirty="0" smtClean="0"/>
              <a:t>порядку</a:t>
            </a:r>
            <a:endParaRPr lang="en-US" altLang="uk-UA" b="1" dirty="0">
              <a:latin typeface="Verdana" panose="020B060403050404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blackWhite">
          <a:xfrm>
            <a:off x="500034" y="1214422"/>
            <a:ext cx="8072494" cy="83027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2400" b="1" dirty="0"/>
              <a:t>Громадська акредитація закладу </a:t>
            </a:r>
            <a:r>
              <a:rPr lang="uk-UA" sz="2400" b="1" dirty="0" smtClean="0"/>
              <a:t>освіти</a:t>
            </a:r>
            <a:endParaRPr lang="en-US" alt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487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5" name="Group 57"/>
          <p:cNvGrpSpPr>
            <a:grpSpLocks/>
          </p:cNvGrpSpPr>
          <p:nvPr/>
        </p:nvGrpSpPr>
        <p:grpSpPr bwMode="auto">
          <a:xfrm>
            <a:off x="657291" y="2131422"/>
            <a:ext cx="7726036" cy="1118870"/>
            <a:chOff x="1110" y="2656"/>
            <a:chExt cx="1549" cy="1351"/>
          </a:xfrm>
        </p:grpSpPr>
        <p:sp>
          <p:nvSpPr>
            <p:cNvPr id="7226" name="AutoShape 5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27" name="AutoShape 5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28" name="AutoShape 6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7229" name="Group 61"/>
          <p:cNvGrpSpPr>
            <a:grpSpLocks/>
          </p:cNvGrpSpPr>
          <p:nvPr/>
        </p:nvGrpSpPr>
        <p:grpSpPr bwMode="auto">
          <a:xfrm>
            <a:off x="657291" y="3270114"/>
            <a:ext cx="7726036" cy="1118870"/>
            <a:chOff x="3174" y="2656"/>
            <a:chExt cx="1549" cy="1351"/>
          </a:xfrm>
        </p:grpSpPr>
        <p:sp>
          <p:nvSpPr>
            <p:cNvPr id="7230" name="AutoShape 6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31" name="AutoShape 6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32" name="AutoShape 6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7234" name="Text Box 66"/>
          <p:cNvSpPr txBox="1">
            <a:spLocks noChangeArrowheads="1"/>
          </p:cNvSpPr>
          <p:nvPr/>
        </p:nvSpPr>
        <p:spPr bwMode="gray">
          <a:xfrm>
            <a:off x="1174528" y="3531643"/>
            <a:ext cx="655878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300" b="1" dirty="0">
                <a:latin typeface="Calibri" panose="020F0502020204030204" pitchFamily="34" charset="0"/>
                <a:cs typeface="Calibri" panose="020F0502020204030204" pitchFamily="34" charset="0"/>
              </a:rPr>
              <a:t>звертаються до суду з позовами про зобов’язання органів місцевого самоврядування, їх посадових осіб усунути порушення та виконати вимоги законодавства у сфері загальної середньої освіти</a:t>
            </a:r>
            <a:endParaRPr lang="en-US" altLang="uk-UA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grpSp>
        <p:nvGrpSpPr>
          <p:cNvPr id="78" name="Group 57"/>
          <p:cNvGrpSpPr>
            <a:grpSpLocks/>
          </p:cNvGrpSpPr>
          <p:nvPr/>
        </p:nvGrpSpPr>
        <p:grpSpPr bwMode="auto">
          <a:xfrm>
            <a:off x="642327" y="4427854"/>
            <a:ext cx="7726036" cy="1118870"/>
            <a:chOff x="1110" y="2656"/>
            <a:chExt cx="1549" cy="1351"/>
          </a:xfrm>
        </p:grpSpPr>
        <p:sp>
          <p:nvSpPr>
            <p:cNvPr id="79" name="AutoShape 5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0" name="AutoShape 5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1" name="AutoShape 6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82" name="Group 61"/>
          <p:cNvGrpSpPr>
            <a:grpSpLocks/>
          </p:cNvGrpSpPr>
          <p:nvPr/>
        </p:nvGrpSpPr>
        <p:grpSpPr bwMode="auto">
          <a:xfrm>
            <a:off x="657291" y="5570907"/>
            <a:ext cx="7726036" cy="1118870"/>
            <a:chOff x="3174" y="2656"/>
            <a:chExt cx="1549" cy="1351"/>
          </a:xfrm>
        </p:grpSpPr>
        <p:sp>
          <p:nvSpPr>
            <p:cNvPr id="83" name="AutoShape 6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4" name="AutoShape 6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5" name="AutoShape 6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86" name="Text Box 65"/>
          <p:cNvSpPr txBox="1">
            <a:spLocks noChangeArrowheads="1"/>
          </p:cNvSpPr>
          <p:nvPr/>
        </p:nvSpPr>
        <p:spPr bwMode="gray">
          <a:xfrm>
            <a:off x="1174528" y="4712923"/>
            <a:ext cx="66501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можуть ініціювати проведення позапланових </a:t>
            </a:r>
            <a:endParaRPr lang="uk-UA" sz="13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uk-UA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заходів </a:t>
            </a:r>
            <a:r>
              <a:rPr lang="uk-U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державного нагляду (контролю);</a:t>
            </a:r>
            <a:endParaRPr lang="en-US" altLang="uk-UA" sz="13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 Box 66"/>
          <p:cNvSpPr txBox="1">
            <a:spLocks noChangeArrowheads="1"/>
          </p:cNvSpPr>
          <p:nvPr/>
        </p:nvSpPr>
        <p:spPr bwMode="gray">
          <a:xfrm>
            <a:off x="1215087" y="5799549"/>
            <a:ext cx="654560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300" b="1" dirty="0">
                <a:latin typeface="Calibri" panose="020F0502020204030204" pitchFamily="34" charset="0"/>
                <a:cs typeface="Calibri" panose="020F0502020204030204" pitchFamily="34" charset="0"/>
              </a:rPr>
              <a:t>можуть здійснювати окремі повноваження органів місцевого самоврядування, а також окремі функції засновників закладів освіти на відповідній території у разі уповноваження їх на це місцевою радою шляхом прийняття відповідного рішення.</a:t>
            </a:r>
            <a:endParaRPr lang="en-US" altLang="uk-UA" sz="13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blackWhite">
          <a:xfrm>
            <a:off x="214282" y="1071546"/>
            <a:ext cx="8643998" cy="83027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2400" b="1" dirty="0"/>
              <a:t>Повноваження місцевих державних адміністрацій </a:t>
            </a:r>
            <a:endParaRPr lang="en-US" altLang="uk-UA" sz="2400" b="1" dirty="0"/>
          </a:p>
        </p:txBody>
      </p:sp>
      <p:sp>
        <p:nvSpPr>
          <p:cNvPr id="2" name="Прямокутник 1"/>
          <p:cNvSpPr/>
          <p:nvPr/>
        </p:nvSpPr>
        <p:spPr>
          <a:xfrm>
            <a:off x="1174528" y="2243352"/>
            <a:ext cx="64671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проводять моніторинг роботи та рішень органів місцевого самоврядування, їх виконавчих органів у частині реалізації ними державної політики та дотримання законодавства у сфері освіти, а також виконання ними прав і обов’язків засновників закладів освіти, визначених цим Законом та Законом України “Про освіту”;</a:t>
            </a:r>
            <a:endParaRPr lang="uk-UA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5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"/>
          <p:cNvSpPr>
            <a:spLocks noChangeArrowheads="1"/>
          </p:cNvSpPr>
          <p:nvPr/>
        </p:nvSpPr>
        <p:spPr bwMode="ltGray">
          <a:xfrm>
            <a:off x="2514278" y="1501086"/>
            <a:ext cx="6448722" cy="3744608"/>
          </a:xfrm>
          <a:prstGeom prst="rightArrow">
            <a:avLst>
              <a:gd name="adj1" fmla="val 99949"/>
              <a:gd name="adj2" fmla="val 12845"/>
            </a:avLst>
          </a:prstGeom>
          <a:gradFill rotWithShape="1">
            <a:gsLst>
              <a:gs pos="0">
                <a:srgbClr val="848476"/>
              </a:gs>
              <a:gs pos="100000">
                <a:srgbClr val="C7C7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blackWhite">
          <a:xfrm>
            <a:off x="2195736" y="1372983"/>
            <a:ext cx="4612211" cy="73326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altLang="uk-UA" sz="1200" b="1" dirty="0" smtClean="0"/>
              <a:t> </a:t>
            </a:r>
            <a:r>
              <a:rPr lang="uk-UA" sz="1200" b="1" dirty="0"/>
              <a:t>формування структури закладу загальної </a:t>
            </a:r>
            <a:endParaRPr lang="uk-UA" sz="1200" b="1" dirty="0" smtClean="0"/>
          </a:p>
          <a:p>
            <a:pPr algn="ctr" eaLnBrk="0" hangingPunct="0"/>
            <a:r>
              <a:rPr lang="uk-UA" sz="1200" b="1" dirty="0" smtClean="0"/>
              <a:t>середньої </a:t>
            </a:r>
            <a:r>
              <a:rPr lang="uk-UA" sz="1200" b="1" dirty="0"/>
              <a:t>освіти та його штатного розпису</a:t>
            </a:r>
            <a:endParaRPr lang="en-US" altLang="uk-UA" sz="1200" b="1" dirty="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blackWhite">
          <a:xfrm>
            <a:off x="2195736" y="2149350"/>
            <a:ext cx="4612211" cy="73326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1200" b="1" dirty="0"/>
              <a:t>оплату поточних ремонтних робіт приміщень і </a:t>
            </a:r>
            <a:endParaRPr lang="uk-UA" sz="1200" b="1" dirty="0" smtClean="0"/>
          </a:p>
          <a:p>
            <a:pPr algn="ctr" eaLnBrk="0" hangingPunct="0"/>
            <a:r>
              <a:rPr lang="uk-UA" sz="1200" b="1" dirty="0" smtClean="0"/>
              <a:t>споруд </a:t>
            </a:r>
            <a:r>
              <a:rPr lang="uk-UA" sz="1200" b="1" dirty="0"/>
              <a:t>закладів загальної середньої освіти</a:t>
            </a:r>
            <a:endParaRPr lang="en-US" altLang="uk-UA" sz="1200" b="1" dirty="0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blackWhite">
          <a:xfrm>
            <a:off x="2195736" y="2925717"/>
            <a:ext cx="4612211" cy="73326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1200" b="1" dirty="0"/>
              <a:t>оплату підвищення кваліфікації </a:t>
            </a:r>
            <a:r>
              <a:rPr lang="uk-UA" sz="1200" b="1" dirty="0" smtClean="0"/>
              <a:t>педагогічних</a:t>
            </a:r>
          </a:p>
          <a:p>
            <a:pPr algn="ctr" eaLnBrk="0" hangingPunct="0"/>
            <a:r>
              <a:rPr lang="uk-UA" sz="1200" b="1" dirty="0" smtClean="0"/>
              <a:t> </a:t>
            </a:r>
            <a:r>
              <a:rPr lang="uk-UA" sz="1200" b="1" dirty="0"/>
              <a:t>та інших працівників</a:t>
            </a:r>
            <a:endParaRPr lang="en-US" altLang="uk-UA" sz="1200" b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2195736" y="3706301"/>
            <a:ext cx="4612211" cy="73326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1200" b="1" dirty="0"/>
              <a:t>укладення відповідно до законодавства </a:t>
            </a:r>
            <a:endParaRPr lang="uk-UA" sz="1200" b="1" dirty="0" smtClean="0"/>
          </a:p>
          <a:p>
            <a:pPr algn="ctr" eaLnBrk="0" hangingPunct="0"/>
            <a:r>
              <a:rPr lang="uk-UA" sz="1200" b="1" dirty="0" smtClean="0"/>
              <a:t>цивільно-правових </a:t>
            </a:r>
            <a:r>
              <a:rPr lang="uk-UA" sz="1200" b="1" dirty="0"/>
              <a:t>угод (господарських договорів) </a:t>
            </a:r>
            <a:endParaRPr lang="uk-UA" sz="1200" b="1" dirty="0" smtClean="0"/>
          </a:p>
          <a:p>
            <a:pPr algn="ctr" eaLnBrk="0" hangingPunct="0"/>
            <a:r>
              <a:rPr lang="uk-UA" sz="1200" b="1" dirty="0" smtClean="0"/>
              <a:t>для </a:t>
            </a:r>
            <a:r>
              <a:rPr lang="uk-UA" sz="1200" b="1" dirty="0"/>
              <a:t>забезпечення діяльності закладу освіти</a:t>
            </a:r>
            <a:endParaRPr lang="en-US" altLang="uk-UA" sz="1200" b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blackWhite">
          <a:xfrm>
            <a:off x="2195736" y="4482668"/>
            <a:ext cx="4612211" cy="87383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eaLnBrk="0" hangingPunct="0"/>
            <a:r>
              <a:rPr lang="uk-UA" sz="1200" b="1" dirty="0">
                <a:solidFill>
                  <a:srgbClr val="FFFFFF"/>
                </a:solidFill>
              </a:rPr>
              <a:t>оплату праці працівників, встановлення доплат, </a:t>
            </a:r>
          </a:p>
          <a:p>
            <a:pPr lvl="0" algn="ctr" eaLnBrk="0" hangingPunct="0"/>
            <a:r>
              <a:rPr lang="uk-UA" sz="1200" b="1" dirty="0">
                <a:solidFill>
                  <a:srgbClr val="FFFFFF"/>
                </a:solidFill>
              </a:rPr>
              <a:t>надбавок, винагороди, виплату матеріальної </a:t>
            </a:r>
          </a:p>
          <a:p>
            <a:pPr lvl="0" algn="ctr" eaLnBrk="0" hangingPunct="0"/>
            <a:r>
              <a:rPr lang="uk-UA" sz="1200" b="1" dirty="0">
                <a:solidFill>
                  <a:srgbClr val="FFFFFF"/>
                </a:solidFill>
              </a:rPr>
              <a:t>допомоги та допомоги на оздоровлення, преміювання, </a:t>
            </a:r>
          </a:p>
          <a:p>
            <a:pPr lvl="0" algn="ctr" eaLnBrk="0" hangingPunct="0"/>
            <a:r>
              <a:rPr lang="uk-UA" sz="1200" b="1" dirty="0">
                <a:solidFill>
                  <a:srgbClr val="FFFFFF"/>
                </a:solidFill>
              </a:rPr>
              <a:t>інших видів стимулювання та відзначення працівників</a:t>
            </a:r>
            <a:r>
              <a:rPr lang="uk-UA" sz="1200" b="1" dirty="0" smtClean="0">
                <a:solidFill>
                  <a:srgbClr val="FFFFFF"/>
                </a:solidFill>
              </a:rPr>
              <a:t>;</a:t>
            </a:r>
            <a:endParaRPr lang="en-US" altLang="uk-UA" sz="1200" b="1" dirty="0">
              <a:solidFill>
                <a:srgbClr val="FFFFFF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1475656" y="5586066"/>
            <a:ext cx="5760640" cy="83900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1300" b="1" dirty="0"/>
              <a:t>Штатні розписи затверджуються керівником закладу </a:t>
            </a:r>
            <a:endParaRPr lang="uk-UA" sz="1300" b="1" dirty="0" smtClean="0"/>
          </a:p>
          <a:p>
            <a:pPr algn="ctr" eaLnBrk="0" hangingPunct="0"/>
            <a:r>
              <a:rPr lang="uk-UA" sz="1300" b="1" dirty="0" smtClean="0"/>
              <a:t>загальної </a:t>
            </a:r>
            <a:r>
              <a:rPr lang="uk-UA" sz="1300" b="1" dirty="0"/>
              <a:t>середньої освіти за погодженням із засновником </a:t>
            </a:r>
            <a:endParaRPr lang="uk-UA" sz="1300" b="1" dirty="0" smtClean="0"/>
          </a:p>
          <a:p>
            <a:pPr algn="ctr" eaLnBrk="0" hangingPunct="0"/>
            <a:r>
              <a:rPr lang="uk-UA" sz="1300" b="1" dirty="0" smtClean="0"/>
              <a:t>або </a:t>
            </a:r>
            <a:r>
              <a:rPr lang="uk-UA" sz="1300" b="1" dirty="0"/>
              <a:t>уповноваженим ним органом.</a:t>
            </a:r>
            <a:endParaRPr lang="en-US" altLang="uk-UA" sz="1300" b="1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black">
          <a:xfrm>
            <a:off x="6807947" y="2882616"/>
            <a:ext cx="192531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Фінансова автономія закладів загальної середньої освіти в частині використання бюджетних коштів передбачає 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самостійне здійснення витрат у межах затверджених кошторисами обсягів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, зокрема на: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215516" y="1544974"/>
            <a:ext cx="1765684" cy="30356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Фінансово-</a:t>
            </a:r>
          </a:p>
          <a:p>
            <a:pPr algn="ctr" eaLnBrk="0" hangingPunct="0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господарська </a:t>
            </a:r>
          </a:p>
          <a:p>
            <a:pPr algn="ctr" eaLnBrk="0" hangingPunct="0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діяльність </a:t>
            </a:r>
          </a:p>
          <a:p>
            <a:pPr algn="ctr" eaLnBrk="0" hangingPunct="0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та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штатні </a:t>
            </a:r>
            <a:endParaRPr lang="uk-UA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розписи </a:t>
            </a:r>
          </a:p>
          <a:p>
            <a:pPr algn="ctr" eaLnBrk="0" hangingPunct="0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закладу </a:t>
            </a:r>
          </a:p>
          <a:p>
            <a:pPr algn="ctr" eaLnBrk="0" hangingPunct="0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освіти</a:t>
            </a:r>
            <a:endParaRPr lang="uk-UA" altLang="uk-UA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6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561922" y="1720883"/>
            <a:ext cx="3898510" cy="469863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004048" y="1395056"/>
            <a:ext cx="323969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uk-UA" altLang="uk-UA" sz="1400" b="1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0" hangingPunct="0"/>
            <a:endParaRPr lang="uk-UA" altLang="uk-UA" sz="1400" b="1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0" hangingPunct="0"/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Після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набрання чинності цим Законом розмір заробітної плати педагогічних працівників не може зменшитися, якщо ці працівники продовжують обіймати відповідні посади, виконувати відповідні обов’язки та зберігають відповідну кваліфікаційну категорію</a:t>
            </a:r>
            <a:r>
              <a:rPr lang="uk-UA" altLang="uk-UA" sz="20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endParaRPr lang="en-US" altLang="uk-UA" sz="2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gray">
          <a:xfrm>
            <a:off x="2343178" y="487085"/>
            <a:ext cx="5079905" cy="876815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b="1" dirty="0"/>
              <a:t>Прикінцеві та перехідні положення</a:t>
            </a:r>
            <a:endParaRPr lang="uk-UA" sz="2000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45951" y="1672584"/>
            <a:ext cx="3394453" cy="492476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55577" y="1720883"/>
            <a:ext cx="3316358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uk-UA" sz="1600" b="1" dirty="0" smtClean="0">
                <a:solidFill>
                  <a:srgbClr val="C00000"/>
                </a:solidFill>
              </a:rPr>
              <a:t>До </a:t>
            </a:r>
            <a:r>
              <a:rPr lang="uk-UA" sz="1600" b="1" dirty="0">
                <a:solidFill>
                  <a:srgbClr val="C00000"/>
                </a:solidFill>
              </a:rPr>
              <a:t>1 вересня 2020 року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органам місцевого самоврядування та місцевим державним адміністраціям забезпечити створення районних, міських (районних у містах) центрів професійного розвитку педагогічних працівників шляхом реорганізації науково-методичних (методичних) установ (центрів, кабінетів), крім закладів післядипломної освіти, та організувати і забезпечити відбір працівників до зазначених центрів на конкурсних засадах.</a:t>
            </a:r>
          </a:p>
          <a:p>
            <a:pPr eaLnBrk="0" hangingPunct="0">
              <a:buSzPct val="60000"/>
            </a:pPr>
            <a:r>
              <a:rPr lang="uk-UA" altLang="uk-UA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endParaRPr lang="en-US" altLang="uk-UA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0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561922" y="1772817"/>
            <a:ext cx="3898510" cy="46467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72000" y="1785926"/>
            <a:ext cx="392909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uk-UA" altLang="uk-UA" sz="1400" b="1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Державна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підсумкова атестація учнів, які завершують здобуття базової середньої освіти, може здійснюватися у формі зовнішнього незалежного оцінювання з 2027 року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0" hangingPunct="0"/>
            <a:endParaRPr lang="uk-UA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/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До 2027 року запровадження державної підсумкової атестації у формі зовнішнього незалежного оцінювання можливе за рішенням центрального органу виконавчої влади у сфері освіти і науки.</a:t>
            </a:r>
            <a:endParaRPr lang="en-US" altLang="uk-UA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gray">
          <a:xfrm>
            <a:off x="2162158" y="708706"/>
            <a:ext cx="5079905" cy="876815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b="1" dirty="0"/>
              <a:t>Прикінцеві та перехідні положення</a:t>
            </a:r>
            <a:endParaRPr lang="uk-UA" sz="2000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83568" y="1772816"/>
            <a:ext cx="3394453" cy="468371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14348" y="2071678"/>
            <a:ext cx="335439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До набрання чинності абзацом другим частини другої статті 12 цього Закону кількість учнів у класі (наповнюваність класу) державного, комунального закладу освіти, які здобувають </a:t>
            </a:r>
            <a:r>
              <a:rPr lang="uk-UA" sz="2000" b="1" dirty="0" smtClean="0">
                <a:solidFill>
                  <a:srgbClr val="C00000"/>
                </a:solidFill>
              </a:rPr>
              <a:t>початкову освіту, не може становити більше 30 осіб</a:t>
            </a:r>
            <a:r>
              <a:rPr lang="uk-UA" altLang="uk-UA" sz="20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endParaRPr lang="uk-UA" altLang="uk-UA" sz="2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5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grpSp>
        <p:nvGrpSpPr>
          <p:cNvPr id="28" name="Group 24"/>
          <p:cNvGrpSpPr>
            <a:grpSpLocks/>
          </p:cNvGrpSpPr>
          <p:nvPr/>
        </p:nvGrpSpPr>
        <p:grpSpPr bwMode="auto">
          <a:xfrm rot="3909721">
            <a:off x="3354139" y="4769383"/>
            <a:ext cx="2444750" cy="941387"/>
            <a:chOff x="2290" y="2725"/>
            <a:chExt cx="1832" cy="713"/>
          </a:xfrm>
        </p:grpSpPr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33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31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37" name="Text Box 83"/>
          <p:cNvSpPr txBox="1">
            <a:spLocks noChangeArrowheads="1"/>
          </p:cNvSpPr>
          <p:nvPr/>
        </p:nvSpPr>
        <p:spPr bwMode="gray">
          <a:xfrm rot="3958624">
            <a:off x="3744631" y="5140884"/>
            <a:ext cx="1343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/>
              <a:t>TIMSS</a:t>
            </a:r>
            <a:endParaRPr lang="en-US" altLang="uk-UA" sz="3200" b="1" dirty="0"/>
          </a:p>
        </p:txBody>
      </p:sp>
      <p:sp>
        <p:nvSpPr>
          <p:cNvPr id="38" name="Text Box 84"/>
          <p:cNvSpPr txBox="1">
            <a:spLocks noChangeArrowheads="1"/>
          </p:cNvSpPr>
          <p:nvPr/>
        </p:nvSpPr>
        <p:spPr bwMode="gray">
          <a:xfrm rot="3958624">
            <a:off x="4188453" y="4728589"/>
            <a:ext cx="1074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sz="2400" dirty="0" smtClean="0"/>
              <a:t>PIRLS</a:t>
            </a:r>
            <a:endParaRPr lang="en-US" altLang="uk-UA" sz="1600" b="1" dirty="0"/>
          </a:p>
        </p:txBody>
      </p:sp>
      <p:grpSp>
        <p:nvGrpSpPr>
          <p:cNvPr id="42" name="Group 111"/>
          <p:cNvGrpSpPr>
            <a:grpSpLocks/>
          </p:cNvGrpSpPr>
          <p:nvPr/>
        </p:nvGrpSpPr>
        <p:grpSpPr bwMode="auto">
          <a:xfrm rot="32654">
            <a:off x="2961232" y="2804852"/>
            <a:ext cx="1670050" cy="1687513"/>
            <a:chOff x="4062" y="1440"/>
            <a:chExt cx="1052" cy="1063"/>
          </a:xfrm>
        </p:grpSpPr>
        <p:sp>
          <p:nvSpPr>
            <p:cNvPr id="43" name="Oval 100"/>
            <p:cNvSpPr>
              <a:spLocks noChangeArrowheads="1"/>
            </p:cNvSpPr>
            <p:nvPr/>
          </p:nvSpPr>
          <p:spPr bwMode="gray">
            <a:xfrm>
              <a:off x="4062" y="1440"/>
              <a:ext cx="1052" cy="106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4" name="Oval 101"/>
            <p:cNvSpPr>
              <a:spLocks noChangeArrowheads="1"/>
            </p:cNvSpPr>
            <p:nvPr/>
          </p:nvSpPr>
          <p:spPr bwMode="gray">
            <a:xfrm>
              <a:off x="4062" y="1440"/>
              <a:ext cx="1052" cy="106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grpSp>
          <p:nvGrpSpPr>
            <p:cNvPr id="45" name="Group 110"/>
            <p:cNvGrpSpPr>
              <a:grpSpLocks/>
            </p:cNvGrpSpPr>
            <p:nvPr/>
          </p:nvGrpSpPr>
          <p:grpSpPr bwMode="auto">
            <a:xfrm>
              <a:off x="4128" y="1488"/>
              <a:ext cx="918" cy="944"/>
              <a:chOff x="4128" y="1488"/>
              <a:chExt cx="918" cy="944"/>
            </a:xfrm>
          </p:grpSpPr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4132" y="1509"/>
                <a:ext cx="914" cy="92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4128" y="1488"/>
                <a:ext cx="914" cy="92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4177" y="1556"/>
                <a:ext cx="823" cy="83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grpSp>
            <p:nvGrpSpPr>
              <p:cNvPr id="49" name="Group 105"/>
              <p:cNvGrpSpPr>
                <a:grpSpLocks/>
              </p:cNvGrpSpPr>
              <p:nvPr/>
            </p:nvGrpSpPr>
            <p:grpSpPr bwMode="auto">
              <a:xfrm>
                <a:off x="4190" y="1569"/>
                <a:ext cx="798" cy="806"/>
                <a:chOff x="4166" y="1706"/>
                <a:chExt cx="1252" cy="1252"/>
              </a:xfrm>
            </p:grpSpPr>
            <p:sp>
              <p:nvSpPr>
                <p:cNvPr id="50" name="Oval 106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uk-UA"/>
                </a:p>
              </p:txBody>
            </p:sp>
            <p:sp>
              <p:nvSpPr>
                <p:cNvPr id="51" name="Oval 107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uk-UA"/>
                </a:p>
              </p:txBody>
            </p:sp>
            <p:sp>
              <p:nvSpPr>
                <p:cNvPr id="52" name="Oval 108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uk-UA"/>
                </a:p>
              </p:txBody>
            </p:sp>
            <p:sp>
              <p:nvSpPr>
                <p:cNvPr id="53" name="Oval 109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uk-UA"/>
                </a:p>
              </p:txBody>
            </p:sp>
          </p:grpSp>
        </p:grpSp>
      </p:grpSp>
      <p:sp>
        <p:nvSpPr>
          <p:cNvPr id="40" name="Text Box 88"/>
          <p:cNvSpPr txBox="1">
            <a:spLocks noChangeArrowheads="1"/>
          </p:cNvSpPr>
          <p:nvPr/>
        </p:nvSpPr>
        <p:spPr bwMode="auto">
          <a:xfrm rot="32654">
            <a:off x="3352427" y="3416990"/>
            <a:ext cx="89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>
                <a:solidFill>
                  <a:schemeClr val="bg1">
                    <a:lumMod val="50000"/>
                  </a:schemeClr>
                </a:solidFill>
              </a:rPr>
              <a:t>PISA</a:t>
            </a:r>
            <a:endParaRPr lang="en-US" altLang="uk-UA" sz="32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blackWhite">
          <a:xfrm>
            <a:off x="1099029" y="1393775"/>
            <a:ext cx="6552728" cy="1320599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2400" b="1" dirty="0"/>
              <a:t>Міжнародна академічна мобільність та </a:t>
            </a:r>
            <a:endParaRPr lang="en-US" sz="2400" b="1" dirty="0" smtClean="0"/>
          </a:p>
          <a:p>
            <a:pPr algn="ctr" eaLnBrk="0" hangingPunct="0"/>
            <a:r>
              <a:rPr lang="uk-UA" sz="2400" b="1" dirty="0" smtClean="0"/>
              <a:t>участь </a:t>
            </a:r>
            <a:r>
              <a:rPr lang="uk-UA" sz="2400" b="1" dirty="0"/>
              <a:t>у міжнародних дослідженнях</a:t>
            </a:r>
            <a:endParaRPr lang="en-US" altLang="uk-UA" sz="2800" b="1" dirty="0"/>
          </a:p>
        </p:txBody>
      </p:sp>
    </p:spTree>
    <p:extLst>
      <p:ext uri="{BB962C8B-B14F-4D97-AF65-F5344CB8AC3E}">
        <p14:creationId xmlns:p14="http://schemas.microsoft.com/office/powerpoint/2010/main" xmlns="" val="635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222626" y="1828800"/>
            <a:ext cx="2563813" cy="2563813"/>
            <a:chOff x="2078" y="1824"/>
            <a:chExt cx="1615" cy="1615"/>
          </a:xfrm>
        </p:grpSpPr>
        <p:sp>
          <p:nvSpPr>
            <p:cNvPr id="12295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sp>
        <p:nvSpPr>
          <p:cNvPr id="12307" name="Text Box 19"/>
          <p:cNvSpPr txBox="1">
            <a:spLocks noChangeArrowheads="1"/>
          </p:cNvSpPr>
          <p:nvPr/>
        </p:nvSpPr>
        <p:spPr bwMode="gray">
          <a:xfrm>
            <a:off x="3686211" y="2323495"/>
            <a:ext cx="16287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uk-UA" sz="9600" b="1" dirty="0" smtClean="0">
                <a:sym typeface="Wingdings" panose="05000000000000000000" pitchFamily="2" charset="2"/>
              </a:rPr>
              <a:t></a:t>
            </a:r>
            <a:endParaRPr lang="en-US" altLang="uk-UA" sz="9600" b="1" dirty="0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invGray">
          <a:xfrm>
            <a:off x="2557463" y="4876800"/>
            <a:ext cx="3886200" cy="5334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altLang="uk-UA" sz="20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Дякую за увагу</a:t>
            </a:r>
            <a:endParaRPr lang="en-US" altLang="uk-UA" sz="2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56" name="AutoShape 15"/>
          <p:cNvSpPr>
            <a:spLocks noChangeArrowheads="1"/>
          </p:cNvSpPr>
          <p:nvPr/>
        </p:nvSpPr>
        <p:spPr bwMode="gray">
          <a:xfrm>
            <a:off x="179512" y="2226484"/>
            <a:ext cx="8784976" cy="1800200"/>
          </a:xfrm>
          <a:prstGeom prst="can">
            <a:avLst>
              <a:gd name="adj" fmla="val 13211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Мовою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процесу в закладах загальної середньої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державна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/>
              <a:t>Особи</a:t>
            </a:r>
            <a:r>
              <a:rPr lang="uk-UA" sz="1600" b="1" dirty="0"/>
              <a:t>, які належать до національних меншин України, </a:t>
            </a:r>
            <a:r>
              <a:rPr lang="uk-UA" sz="1600" b="1" dirty="0" smtClean="0"/>
              <a:t>здобувати </a:t>
            </a:r>
            <a:r>
              <a:rPr lang="uk-UA" sz="1600" b="1" dirty="0"/>
              <a:t>початкову освіту </a:t>
            </a:r>
            <a:endParaRPr lang="uk-UA" sz="1600" b="1" dirty="0" smtClean="0"/>
          </a:p>
          <a:p>
            <a:pPr algn="ctr"/>
            <a:r>
              <a:rPr lang="uk-UA" sz="1600" b="1" dirty="0" smtClean="0"/>
              <a:t>мовою </a:t>
            </a:r>
            <a:r>
              <a:rPr lang="uk-UA" sz="1600" b="1" dirty="0"/>
              <a:t>відповідної </a:t>
            </a:r>
            <a:r>
              <a:rPr lang="uk-UA" sz="1600" b="1" dirty="0" smtClean="0"/>
              <a:t>національної </a:t>
            </a:r>
            <a:r>
              <a:rPr lang="uk-UA" sz="1600" b="1" dirty="0"/>
              <a:t>меншини поряд з державною мовою.</a:t>
            </a: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blackWhite">
          <a:xfrm>
            <a:off x="1555011" y="1247491"/>
            <a:ext cx="6040332" cy="83027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b="1" dirty="0"/>
              <a:t>Мова освіти в закладах загальної середньої освіти</a:t>
            </a:r>
            <a:endParaRPr lang="en-US" altLang="uk-UA" sz="2000" b="1" dirty="0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gray">
          <a:xfrm>
            <a:off x="179512" y="4110569"/>
            <a:ext cx="8784976" cy="2405173"/>
          </a:xfrm>
          <a:prstGeom prst="can">
            <a:avLst>
              <a:gd name="adj" fmla="val 11595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    Особи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, які належать до національних меншин України,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мови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яких є офіційними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мовами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Європейського Союзу:</a:t>
            </a:r>
          </a:p>
          <a:p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•   базову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середню освіту державною мовою в обсязі не менше 20 відсотків річного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обсягу</a:t>
            </a:r>
          </a:p>
          <a:p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навчального часу у 5 класі із щорічним збільшенням такого обсягу (не менше 40 відсотків у 9 класі);</a:t>
            </a:r>
          </a:p>
          <a:p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•   профільну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середню освіту державною мовою в обсязі не менше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60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відсотків річного обсягу навчального часу.</a:t>
            </a:r>
          </a:p>
          <a:p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    Особи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, які належать до інших національних меншин України,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здобувають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базову та профільну середню </a:t>
            </a:r>
            <a:endParaRPr lang="uk-UA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освіту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державною мовою в обсязі не менше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80 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відсотків річного обсягу навчального часу.</a:t>
            </a:r>
          </a:p>
          <a:p>
            <a:pPr algn="ctr"/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uk-UA" sz="1200" b="1" dirty="0" smtClean="0">
                <a:solidFill>
                  <a:srgbClr val="C00000"/>
                </a:solidFill>
              </a:rPr>
              <a:t>Приватні </a:t>
            </a:r>
            <a:r>
              <a:rPr lang="uk-UA" sz="1200" b="1" dirty="0">
                <a:solidFill>
                  <a:srgbClr val="C00000"/>
                </a:solidFill>
              </a:rPr>
              <a:t>заклади освіти: право вільного вибору мови освітнього процесу та зобов’язані забезпечити </a:t>
            </a:r>
            <a:endParaRPr lang="uk-UA" sz="12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опанування </a:t>
            </a:r>
            <a:r>
              <a:rPr lang="uk-UA" sz="1200" b="1" dirty="0">
                <a:solidFill>
                  <a:srgbClr val="C00000"/>
                </a:solidFill>
              </a:rPr>
              <a:t>учнями державної мови відповідно до державних стандартів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695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900624" y="1109316"/>
            <a:ext cx="3140687" cy="2688243"/>
            <a:chOff x="1872" y="1824"/>
            <a:chExt cx="2014" cy="1821"/>
          </a:xfrm>
        </p:grpSpPr>
        <p:sp>
          <p:nvSpPr>
            <p:cNvPr id="12292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flip="none" rotWithShape="1">
              <a:gsLst>
                <a:gs pos="0">
                  <a:srgbClr val="85BD61">
                    <a:shade val="30000"/>
                    <a:satMod val="115000"/>
                  </a:srgbClr>
                </a:gs>
                <a:gs pos="50000">
                  <a:srgbClr val="85BD61">
                    <a:shade val="67500"/>
                    <a:satMod val="115000"/>
                  </a:srgbClr>
                </a:gs>
                <a:gs pos="100000">
                  <a:srgbClr val="85BD61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flip="none" rotWithShape="1">
              <a:gsLst>
                <a:gs pos="0">
                  <a:srgbClr val="91B976">
                    <a:shade val="30000"/>
                    <a:satMod val="115000"/>
                  </a:srgbClr>
                </a:gs>
                <a:gs pos="50000">
                  <a:srgbClr val="91B976">
                    <a:shade val="67500"/>
                    <a:satMod val="115000"/>
                  </a:srgbClr>
                </a:gs>
                <a:gs pos="100000">
                  <a:srgbClr val="91B976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sp>
        <p:nvSpPr>
          <p:cNvPr id="12303" name="AutoShape 15"/>
          <p:cNvSpPr>
            <a:spLocks noChangeArrowheads="1"/>
          </p:cNvSpPr>
          <p:nvPr/>
        </p:nvSpPr>
        <p:spPr bwMode="gray">
          <a:xfrm>
            <a:off x="428596" y="1357298"/>
            <a:ext cx="2444042" cy="1687242"/>
          </a:xfrm>
          <a:prstGeom prst="can">
            <a:avLst>
              <a:gd name="adj" fmla="val 2014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1600" b="1" dirty="0"/>
              <a:t>Ф</a:t>
            </a:r>
            <a:r>
              <a:rPr lang="uk-UA" sz="1600" b="1" dirty="0" smtClean="0"/>
              <a:t>ункціонування </a:t>
            </a:r>
          </a:p>
          <a:p>
            <a:pPr lvl="0" algn="ctr"/>
            <a:r>
              <a:rPr lang="uk-UA" sz="1600" b="1" dirty="0" smtClean="0"/>
              <a:t>міжшкільних </a:t>
            </a:r>
            <a:r>
              <a:rPr lang="uk-UA" sz="1600" b="1" dirty="0"/>
              <a:t>ресурсних </a:t>
            </a:r>
            <a:endParaRPr lang="uk-UA" sz="1600" b="1" dirty="0" smtClean="0"/>
          </a:p>
          <a:p>
            <a:pPr lvl="0" algn="ctr"/>
            <a:r>
              <a:rPr lang="uk-UA" sz="1600" b="1" dirty="0" smtClean="0"/>
              <a:t>центрів</a:t>
            </a:r>
            <a:endParaRPr lang="uk-UA" sz="1600" b="1" dirty="0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gray">
          <a:xfrm>
            <a:off x="6072198" y="1357298"/>
            <a:ext cx="2537440" cy="1678586"/>
          </a:xfrm>
          <a:prstGeom prst="can">
            <a:avLst>
              <a:gd name="adj" fmla="val 2019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1600" b="1" dirty="0"/>
              <a:t>С</a:t>
            </a:r>
            <a:r>
              <a:rPr lang="uk-UA" sz="1600" b="1" dirty="0" smtClean="0"/>
              <a:t>творення </a:t>
            </a:r>
            <a:r>
              <a:rPr lang="uk-UA" sz="1600" b="1" dirty="0"/>
              <a:t>та </a:t>
            </a:r>
            <a:endParaRPr lang="uk-UA" sz="1600" b="1" dirty="0" smtClean="0"/>
          </a:p>
          <a:p>
            <a:pPr lvl="0" algn="ctr"/>
            <a:r>
              <a:rPr lang="uk-UA" sz="1600" b="1" dirty="0" smtClean="0"/>
              <a:t>утримання </a:t>
            </a:r>
            <a:r>
              <a:rPr lang="uk-UA" sz="1600" b="1" dirty="0"/>
              <a:t>пансіонів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invGray">
          <a:xfrm>
            <a:off x="179512" y="4071942"/>
            <a:ext cx="8648175" cy="242889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 eaLnBrk="0" hangingPunct="0"/>
            <a:endParaRPr lang="uk-UA" sz="1200" b="1" dirty="0" smtClean="0">
              <a:solidFill>
                <a:schemeClr val="bg1"/>
              </a:solidFill>
            </a:endParaRPr>
          </a:p>
          <a:p>
            <a:r>
              <a:rPr lang="uk-UA" sz="1200" b="1" dirty="0" smtClean="0">
                <a:solidFill>
                  <a:schemeClr val="bg1"/>
                </a:solidFill>
              </a:rPr>
              <a:t>Кожна дитина </a:t>
            </a:r>
            <a:r>
              <a:rPr lang="uk-UA" sz="1200" b="1" dirty="0">
                <a:solidFill>
                  <a:schemeClr val="bg1"/>
                </a:solidFill>
              </a:rPr>
              <a:t>має право на здобуття початкової та базової середньої освіти у найбільш </a:t>
            </a:r>
            <a:r>
              <a:rPr lang="uk-UA" sz="1200" b="1" dirty="0" smtClean="0">
                <a:solidFill>
                  <a:schemeClr val="bg1"/>
                </a:solidFill>
              </a:rPr>
              <a:t>доступному </a:t>
            </a:r>
          </a:p>
          <a:p>
            <a:r>
              <a:rPr lang="uk-UA" sz="1200" b="1" dirty="0" smtClean="0">
                <a:solidFill>
                  <a:schemeClr val="bg1"/>
                </a:solidFill>
              </a:rPr>
              <a:t>та наближеному до місця її проживання закладі освіти (його структурному підрозділі).</a:t>
            </a:r>
          </a:p>
          <a:p>
            <a:r>
              <a:rPr lang="uk-UA" sz="1200" b="1" dirty="0" smtClean="0">
                <a:solidFill>
                  <a:schemeClr val="bg1"/>
                </a:solidFill>
              </a:rPr>
              <a:t>Здобуття </a:t>
            </a:r>
            <a:r>
              <a:rPr lang="uk-UA" sz="1200" b="1" dirty="0">
                <a:solidFill>
                  <a:schemeClr val="bg1"/>
                </a:solidFill>
              </a:rPr>
              <a:t>повної загальної середньої освіти особою, яка перебуває на стаціонарному лікуванні в </a:t>
            </a:r>
            <a:r>
              <a:rPr lang="uk-UA" sz="1200" b="1" dirty="0" smtClean="0">
                <a:solidFill>
                  <a:schemeClr val="bg1"/>
                </a:solidFill>
              </a:rPr>
              <a:t>закладі</a:t>
            </a:r>
          </a:p>
          <a:p>
            <a:r>
              <a:rPr lang="uk-UA" sz="1200" b="1" dirty="0" smtClean="0">
                <a:solidFill>
                  <a:schemeClr val="bg1"/>
                </a:solidFill>
              </a:rPr>
              <a:t> </a:t>
            </a:r>
            <a:r>
              <a:rPr lang="uk-UA" sz="1200" b="1" dirty="0">
                <a:solidFill>
                  <a:schemeClr val="bg1"/>
                </a:solidFill>
              </a:rPr>
              <a:t>охорони здоров’я, забезпечують заклади загальної середньої освіти, їхні філії, за якими засновниками </a:t>
            </a:r>
            <a:endParaRPr lang="uk-UA" sz="1200" b="1" dirty="0" smtClean="0">
              <a:solidFill>
                <a:schemeClr val="bg1"/>
              </a:solidFill>
            </a:endParaRPr>
          </a:p>
          <a:p>
            <a:r>
              <a:rPr lang="uk-UA" sz="1200" b="1" dirty="0" smtClean="0">
                <a:solidFill>
                  <a:schemeClr val="bg1"/>
                </a:solidFill>
              </a:rPr>
              <a:t>закріплено </a:t>
            </a:r>
            <a:r>
              <a:rPr lang="uk-UA" sz="1200" b="1" dirty="0">
                <a:solidFill>
                  <a:schemeClr val="bg1"/>
                </a:solidFill>
              </a:rPr>
              <a:t>заклади охорони здоров’я.</a:t>
            </a:r>
          </a:p>
          <a:p>
            <a:r>
              <a:rPr lang="uk-UA" sz="1200" b="1" dirty="0">
                <a:solidFill>
                  <a:schemeClr val="bg1"/>
                </a:solidFill>
              </a:rPr>
              <a:t>Підвезення до закладу освіти: забезпечують органи місцевого самоврядування за рахунок місцевих </a:t>
            </a:r>
            <a:endParaRPr lang="uk-UA" sz="1200" b="1" dirty="0" smtClean="0">
              <a:solidFill>
                <a:schemeClr val="bg1"/>
              </a:solidFill>
            </a:endParaRPr>
          </a:p>
          <a:p>
            <a:r>
              <a:rPr lang="uk-UA" sz="1200" b="1" dirty="0" smtClean="0">
                <a:solidFill>
                  <a:schemeClr val="bg1"/>
                </a:solidFill>
              </a:rPr>
              <a:t>бюджетів </a:t>
            </a:r>
            <a:r>
              <a:rPr lang="uk-UA" sz="1200" b="1" dirty="0">
                <a:solidFill>
                  <a:schemeClr val="bg1"/>
                </a:solidFill>
              </a:rPr>
              <a:t>шкільними автобусами. Підвезення іншим може здійснюватися за умови, що кількість учнів </a:t>
            </a:r>
            <a:r>
              <a:rPr lang="uk-UA" sz="1200" b="1" dirty="0" smtClean="0">
                <a:solidFill>
                  <a:schemeClr val="bg1"/>
                </a:solidFill>
              </a:rPr>
              <a:t>і</a:t>
            </a:r>
          </a:p>
          <a:p>
            <a:pPr algn="just"/>
            <a:r>
              <a:rPr lang="uk-UA" sz="1200" b="1" dirty="0" smtClean="0">
                <a:solidFill>
                  <a:schemeClr val="bg1"/>
                </a:solidFill>
              </a:rPr>
              <a:t> </a:t>
            </a:r>
            <a:r>
              <a:rPr lang="uk-UA" sz="1200" b="1" dirty="0">
                <a:solidFill>
                  <a:schemeClr val="bg1"/>
                </a:solidFill>
              </a:rPr>
              <a:t>педагогічних працівників, які потребують такого перевезення, </a:t>
            </a:r>
            <a:r>
              <a:rPr lang="uk-UA" sz="1200" b="1" u="sng" dirty="0">
                <a:solidFill>
                  <a:schemeClr val="bg1"/>
                </a:solidFill>
              </a:rPr>
              <a:t>не перевищує 8 осіб.</a:t>
            </a:r>
            <a:endParaRPr lang="en-US" altLang="uk-UA" sz="1200" b="1" u="sng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gray">
          <a:xfrm>
            <a:off x="3496325" y="1849960"/>
            <a:ext cx="19593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/>
              <a:t>Забезпечення </a:t>
            </a:r>
            <a:endParaRPr lang="uk-UA" b="1" dirty="0" smtClean="0"/>
          </a:p>
          <a:p>
            <a:pPr algn="ctr" eaLnBrk="0" hangingPunct="0"/>
            <a:r>
              <a:rPr lang="uk-UA" b="1" dirty="0" smtClean="0"/>
              <a:t>територіальної </a:t>
            </a:r>
          </a:p>
          <a:p>
            <a:pPr algn="ctr" eaLnBrk="0" hangingPunct="0"/>
            <a:r>
              <a:rPr lang="uk-UA" b="1" dirty="0" smtClean="0"/>
              <a:t>доступності</a:t>
            </a:r>
            <a:endParaRPr lang="en-US" altLang="uk-UA" b="1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0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rrowheads="1"/>
          </p:cNvSpPr>
          <p:nvPr/>
        </p:nvSpPr>
        <p:spPr bwMode="gray">
          <a:xfrm rot="5400000">
            <a:off x="2217358" y="2590510"/>
            <a:ext cx="544711" cy="621109"/>
          </a:xfrm>
          <a:prstGeom prst="chevron">
            <a:avLst>
              <a:gd name="adj" fmla="val 52514"/>
            </a:avLst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537265" y="3254066"/>
            <a:ext cx="4273304" cy="100719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1400" b="1" dirty="0" smtClean="0"/>
              <a:t>  </a:t>
            </a:r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 Зарахування </a:t>
            </a:r>
            <a:r>
              <a:rPr lang="uk-UA" sz="1600" b="1" dirty="0">
                <a:solidFill>
                  <a:srgbClr val="C00000"/>
                </a:solidFill>
              </a:rPr>
              <a:t>до початкової школи та </a:t>
            </a:r>
            <a:endParaRPr lang="uk-UA" sz="1600" b="1" dirty="0" smtClean="0">
              <a:solidFill>
                <a:srgbClr val="C00000"/>
              </a:solidFill>
            </a:endParaRPr>
          </a:p>
          <a:p>
            <a:pPr lvl="0" algn="ctr"/>
            <a:r>
              <a:rPr lang="uk-UA" b="1" dirty="0" smtClean="0">
                <a:solidFill>
                  <a:srgbClr val="C00000"/>
                </a:solidFill>
              </a:rPr>
              <a:t>гімназії </a:t>
            </a:r>
            <a:r>
              <a:rPr lang="uk-UA" sz="1600" b="1" dirty="0">
                <a:solidFill>
                  <a:srgbClr val="C00000"/>
                </a:solidFill>
              </a:rPr>
              <a:t>без </a:t>
            </a:r>
            <a:r>
              <a:rPr lang="uk-UA" sz="1600" b="1" dirty="0" smtClean="0">
                <a:solidFill>
                  <a:srgbClr val="C00000"/>
                </a:solidFill>
              </a:rPr>
              <a:t>проведення </a:t>
            </a:r>
            <a:r>
              <a:rPr lang="uk-UA" sz="1600" b="1" dirty="0">
                <a:solidFill>
                  <a:srgbClr val="C00000"/>
                </a:solidFill>
              </a:rPr>
              <a:t>конкурсу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крім</a:t>
            </a:r>
          </a:p>
          <a:p>
            <a:pPr lvl="0" algn="ctr"/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випадків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визначених 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законодавством.</a:t>
            </a:r>
          </a:p>
        </p:txBody>
      </p:sp>
      <p:sp>
        <p:nvSpPr>
          <p:cNvPr id="43" name="Прямокутник 42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grpSp>
        <p:nvGrpSpPr>
          <p:cNvPr id="52" name="Group 11"/>
          <p:cNvGrpSpPr>
            <a:grpSpLocks/>
          </p:cNvGrpSpPr>
          <p:nvPr/>
        </p:nvGrpSpPr>
        <p:grpSpPr bwMode="auto">
          <a:xfrm>
            <a:off x="323528" y="1191258"/>
            <a:ext cx="4536504" cy="1749563"/>
            <a:chOff x="1997" y="1314"/>
            <a:chExt cx="1889" cy="1009"/>
          </a:xfrm>
        </p:grpSpPr>
        <p:grpSp>
          <p:nvGrpSpPr>
            <p:cNvPr id="54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5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5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15398" name="Text Box 38"/>
          <p:cNvSpPr txBox="1">
            <a:spLocks noChangeArrowheads="1"/>
          </p:cNvSpPr>
          <p:nvPr/>
        </p:nvSpPr>
        <p:spPr bwMode="gray">
          <a:xfrm>
            <a:off x="1090790" y="1398333"/>
            <a:ext cx="30583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Забезпечення рівного доступу до здобуття повної загальної середньої освіти</a:t>
            </a:r>
            <a:endParaRPr lang="en-US" altLang="uk-U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AutoShape 35"/>
          <p:cNvSpPr>
            <a:spLocks noChangeArrowheads="1"/>
          </p:cNvSpPr>
          <p:nvPr/>
        </p:nvSpPr>
        <p:spPr bwMode="auto">
          <a:xfrm>
            <a:off x="537265" y="4653136"/>
            <a:ext cx="4273304" cy="136815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1400" b="1" dirty="0" smtClean="0"/>
              <a:t>   </a:t>
            </a:r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Інтегровані 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курси для осіб з </a:t>
            </a:r>
            <a:endParaRPr lang="uk-UA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особливими освітніми 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потребами.</a:t>
            </a:r>
          </a:p>
          <a:p>
            <a:pPr algn="ctr"/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   Зарахування 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дітей до закладу освіти </a:t>
            </a:r>
            <a:endParaRPr lang="uk-UA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конкурсних засадах для здобуття </a:t>
            </a:r>
            <a:endParaRPr lang="uk-UA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початкової 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освіти забороняється.</a:t>
            </a:r>
          </a:p>
        </p:txBody>
      </p:sp>
      <p:sp>
        <p:nvSpPr>
          <p:cNvPr id="65" name="AutoShape 10"/>
          <p:cNvSpPr>
            <a:spLocks noChangeArrowheads="1"/>
          </p:cNvSpPr>
          <p:nvPr/>
        </p:nvSpPr>
        <p:spPr bwMode="auto">
          <a:xfrm>
            <a:off x="5003444" y="1542348"/>
            <a:ext cx="3882584" cy="44789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alt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 </a:t>
            </a:r>
            <a:r>
              <a:rPr lang="uk-UA" alt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зараховуються</a:t>
            </a:r>
          </a:p>
          <a:p>
            <a:pPr algn="ctr" eaLnBrk="0" hangingPunct="0"/>
            <a:r>
              <a:rPr lang="uk-UA" alt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діти, які</a:t>
            </a:r>
            <a:r>
              <a:rPr lang="uk-UA" alt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 </a:t>
            </a:r>
            <a:r>
              <a:rPr lang="uk-UA" alt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</a:t>
            </a:r>
            <a:endParaRPr lang="uk-UA" altLang="uk-UA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закладу освіти; </a:t>
            </a:r>
          </a:p>
          <a:p>
            <a:pPr eaLnBrk="0" hangingPunct="0"/>
            <a:endParaRPr lang="uk-UA" altLang="uk-UA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alt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рідними братами </a:t>
            </a:r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</a:t>
            </a:r>
          </a:p>
          <a:p>
            <a:pPr eaLnBrk="0" hangingPunct="0"/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сестрами дітей, які </a:t>
            </a:r>
            <a:r>
              <a:rPr lang="uk-UA" alt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здобувають </a:t>
            </a:r>
            <a:endParaRPr lang="uk-UA" altLang="uk-UA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 </a:t>
            </a:r>
            <a:r>
              <a:rPr lang="uk-UA" alt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 </a:t>
            </a:r>
            <a:r>
              <a:rPr lang="uk-UA" alt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 освіти</a:t>
            </a:r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0" hangingPunct="0"/>
            <a:endParaRPr lang="uk-UA" altLang="uk-UA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uk-UA" alt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дітьми працівників цього </a:t>
            </a:r>
            <a:endParaRPr lang="uk-UA" altLang="uk-UA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uk-UA" alt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altLang="uk-UA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hangingPunct="0"/>
            <a:r>
              <a:rPr lang="uk-UA" alt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 дітей до закладів освіти </a:t>
            </a:r>
          </a:p>
          <a:p>
            <a:pPr algn="ctr" eaLnBrk="0" hangingPunct="0"/>
            <a:r>
              <a:rPr lang="uk-UA" alt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здобуття профільної середньої </a:t>
            </a:r>
          </a:p>
          <a:p>
            <a:pPr algn="ctr" eaLnBrk="0" hangingPunct="0"/>
            <a:r>
              <a:rPr lang="uk-UA" alt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(академічного або </a:t>
            </a:r>
          </a:p>
          <a:p>
            <a:pPr algn="ctr" eaLnBrk="0" hangingPunct="0"/>
            <a:r>
              <a:rPr lang="uk-UA" alt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 спрямування) </a:t>
            </a:r>
          </a:p>
          <a:p>
            <a:pPr algn="ctr" eaLnBrk="0" hangingPunct="0"/>
            <a:r>
              <a:rPr lang="uk-UA" alt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на конкурсних засадах</a:t>
            </a:r>
            <a:endParaRPr lang="uk-UA" altLang="uk-UA" sz="16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uk-UA" altLang="uk-UA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.</a:t>
            </a:r>
            <a:endParaRPr lang="uk-UA" altLang="uk-UA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3312142" y="2691990"/>
            <a:ext cx="5017340" cy="99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570318" y="3017451"/>
            <a:ext cx="3157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основний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 (3-4 роки навчання);</a:t>
            </a:r>
            <a:endParaRPr lang="en-US" altLang="uk-U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225" name="Group 57"/>
          <p:cNvGrpSpPr>
            <a:grpSpLocks/>
          </p:cNvGrpSpPr>
          <p:nvPr/>
        </p:nvGrpSpPr>
        <p:grpSpPr bwMode="auto">
          <a:xfrm>
            <a:off x="96625" y="2136046"/>
            <a:ext cx="3354728" cy="665163"/>
            <a:chOff x="1110" y="2656"/>
            <a:chExt cx="1549" cy="1351"/>
          </a:xfrm>
        </p:grpSpPr>
        <p:sp>
          <p:nvSpPr>
            <p:cNvPr id="7226" name="AutoShape 5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27" name="AutoShape 5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28" name="AutoShape 6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7229" name="Group 61"/>
          <p:cNvGrpSpPr>
            <a:grpSpLocks/>
          </p:cNvGrpSpPr>
          <p:nvPr/>
        </p:nvGrpSpPr>
        <p:grpSpPr bwMode="auto">
          <a:xfrm>
            <a:off x="86324" y="2861937"/>
            <a:ext cx="3354728" cy="665163"/>
            <a:chOff x="3174" y="2656"/>
            <a:chExt cx="1549" cy="1351"/>
          </a:xfrm>
        </p:grpSpPr>
        <p:sp>
          <p:nvSpPr>
            <p:cNvPr id="7230" name="AutoShape 6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31" name="AutoShape 6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32" name="AutoShape 6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7233" name="Text Box 65"/>
          <p:cNvSpPr txBox="1">
            <a:spLocks noChangeArrowheads="1"/>
          </p:cNvSpPr>
          <p:nvPr/>
        </p:nvSpPr>
        <p:spPr bwMode="gray">
          <a:xfrm>
            <a:off x="160507" y="2182818"/>
            <a:ext cx="32128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Перший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цикл </a:t>
            </a:r>
            <a:endParaRPr lang="uk-UA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початкової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освіти </a:t>
            </a:r>
            <a:endParaRPr lang="en-US" altLang="uk-U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gray">
          <a:xfrm>
            <a:off x="232757" y="2880769"/>
            <a:ext cx="29057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ругий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цикл </a:t>
            </a:r>
            <a:endParaRPr lang="uk-UA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початкової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освіти </a:t>
            </a:r>
            <a:endParaRPr lang="en-US" altLang="uk-U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541878" y="2309704"/>
            <a:ext cx="42662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</a:rPr>
              <a:t>адаптаційно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-ігровий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 (1-2 роки навчання);</a:t>
            </a: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blackWhite">
          <a:xfrm>
            <a:off x="1187624" y="1279668"/>
            <a:ext cx="3652075" cy="61541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2400" b="1" dirty="0"/>
              <a:t>Освітній процес</a:t>
            </a:r>
            <a:endParaRPr lang="en-US" altLang="uk-UA" sz="2400" dirty="0"/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3534599" y="4444885"/>
            <a:ext cx="50375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базове предметне навчання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 (7-9 роки навчання);</a:t>
            </a:r>
            <a:endParaRPr lang="en-US" altLang="uk-U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8" name="Group 57"/>
          <p:cNvGrpSpPr>
            <a:grpSpLocks/>
          </p:cNvGrpSpPr>
          <p:nvPr/>
        </p:nvGrpSpPr>
        <p:grpSpPr bwMode="auto">
          <a:xfrm>
            <a:off x="78210" y="3604750"/>
            <a:ext cx="3354728" cy="665163"/>
            <a:chOff x="1110" y="2656"/>
            <a:chExt cx="1549" cy="1351"/>
          </a:xfrm>
        </p:grpSpPr>
        <p:sp>
          <p:nvSpPr>
            <p:cNvPr id="79" name="AutoShape 5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0" name="AutoShape 5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1" name="AutoShape 6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82" name="Group 61"/>
          <p:cNvGrpSpPr>
            <a:grpSpLocks/>
          </p:cNvGrpSpPr>
          <p:nvPr/>
        </p:nvGrpSpPr>
        <p:grpSpPr bwMode="auto">
          <a:xfrm>
            <a:off x="78210" y="4340442"/>
            <a:ext cx="3354728" cy="665163"/>
            <a:chOff x="3174" y="2656"/>
            <a:chExt cx="1549" cy="1351"/>
          </a:xfrm>
        </p:grpSpPr>
        <p:sp>
          <p:nvSpPr>
            <p:cNvPr id="83" name="AutoShape 6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4" name="AutoShape 6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5" name="AutoShape 6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86" name="Text Box 65"/>
          <p:cNvSpPr txBox="1">
            <a:spLocks noChangeArrowheads="1"/>
          </p:cNvSpPr>
          <p:nvPr/>
        </p:nvSpPr>
        <p:spPr bwMode="gray">
          <a:xfrm>
            <a:off x="-14526" y="3662490"/>
            <a:ext cx="3560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ерший цикл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базової </a:t>
            </a:r>
          </a:p>
          <a:p>
            <a:pPr algn="ctr" eaLnBrk="0" hangingPunct="0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середньої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освіти</a:t>
            </a:r>
            <a:endParaRPr lang="en-US" altLang="uk-UA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 Box 66"/>
          <p:cNvSpPr txBox="1">
            <a:spLocks noChangeArrowheads="1"/>
          </p:cNvSpPr>
          <p:nvPr/>
        </p:nvSpPr>
        <p:spPr bwMode="gray">
          <a:xfrm>
            <a:off x="224643" y="4359274"/>
            <a:ext cx="29057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ругий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цикл базової середньої освіти</a:t>
            </a:r>
            <a:endParaRPr lang="en-US" altLang="uk-UA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3534599" y="3720306"/>
            <a:ext cx="3552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адаптаційний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 (5-6 роки навчання);</a:t>
            </a:r>
            <a:endParaRPr lang="en-US" altLang="uk-U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0" name="Group 57"/>
          <p:cNvGrpSpPr>
            <a:grpSpLocks/>
          </p:cNvGrpSpPr>
          <p:nvPr/>
        </p:nvGrpSpPr>
        <p:grpSpPr bwMode="auto">
          <a:xfrm>
            <a:off x="83692" y="5070208"/>
            <a:ext cx="3354728" cy="665163"/>
            <a:chOff x="1110" y="2656"/>
            <a:chExt cx="1549" cy="1351"/>
          </a:xfrm>
        </p:grpSpPr>
        <p:sp>
          <p:nvSpPr>
            <p:cNvPr id="91" name="AutoShape 5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2" name="AutoShape 5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3" name="AutoShape 6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94" name="Text Box 65"/>
          <p:cNvSpPr txBox="1">
            <a:spLocks noChangeArrowheads="1"/>
          </p:cNvSpPr>
          <p:nvPr/>
        </p:nvSpPr>
        <p:spPr bwMode="gray">
          <a:xfrm>
            <a:off x="147574" y="5116980"/>
            <a:ext cx="32128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ерший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цикл профільної середньої освіти</a:t>
            </a:r>
            <a:endParaRPr lang="en-US" altLang="uk-UA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3540081" y="5185764"/>
            <a:ext cx="44843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профільно-адаптаційний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 (10 рік навчання);</a:t>
            </a:r>
            <a:endParaRPr lang="en-US" altLang="uk-U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3559330" y="5922304"/>
            <a:ext cx="36258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профільний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 (11-12 роки навчання).</a:t>
            </a:r>
          </a:p>
        </p:txBody>
      </p:sp>
      <p:grpSp>
        <p:nvGrpSpPr>
          <p:cNvPr id="99" name="Group 61"/>
          <p:cNvGrpSpPr>
            <a:grpSpLocks/>
          </p:cNvGrpSpPr>
          <p:nvPr/>
        </p:nvGrpSpPr>
        <p:grpSpPr bwMode="auto">
          <a:xfrm>
            <a:off x="86324" y="5805264"/>
            <a:ext cx="3354728" cy="665163"/>
            <a:chOff x="3174" y="2656"/>
            <a:chExt cx="1549" cy="1351"/>
          </a:xfrm>
        </p:grpSpPr>
        <p:sp>
          <p:nvSpPr>
            <p:cNvPr id="100" name="AutoShape 6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1" name="AutoShape 6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2" name="AutoShape 6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03" name="Text Box 66"/>
          <p:cNvSpPr txBox="1">
            <a:spLocks noChangeArrowheads="1"/>
          </p:cNvSpPr>
          <p:nvPr/>
        </p:nvSpPr>
        <p:spPr bwMode="gray">
          <a:xfrm>
            <a:off x="232757" y="5824096"/>
            <a:ext cx="29057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ругий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цикл профільної середньої освіти</a:t>
            </a:r>
            <a:endParaRPr lang="en-US" altLang="uk-UA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>
            <a:off x="3301840" y="3416852"/>
            <a:ext cx="5017340" cy="99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Line 23"/>
          <p:cNvSpPr>
            <a:spLocks noChangeShapeType="1"/>
          </p:cNvSpPr>
          <p:nvPr/>
        </p:nvSpPr>
        <p:spPr bwMode="auto">
          <a:xfrm>
            <a:off x="3301840" y="4190272"/>
            <a:ext cx="5017340" cy="99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Line 23"/>
          <p:cNvSpPr>
            <a:spLocks noChangeShapeType="1"/>
          </p:cNvSpPr>
          <p:nvPr/>
        </p:nvSpPr>
        <p:spPr bwMode="auto">
          <a:xfrm>
            <a:off x="3301840" y="4925328"/>
            <a:ext cx="5017340" cy="99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Line 23"/>
          <p:cNvSpPr>
            <a:spLocks noChangeShapeType="1"/>
          </p:cNvSpPr>
          <p:nvPr/>
        </p:nvSpPr>
        <p:spPr bwMode="auto">
          <a:xfrm>
            <a:off x="3312142" y="5648701"/>
            <a:ext cx="5017340" cy="99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Line 23"/>
          <p:cNvSpPr>
            <a:spLocks noChangeShapeType="1"/>
          </p:cNvSpPr>
          <p:nvPr/>
        </p:nvSpPr>
        <p:spPr bwMode="auto">
          <a:xfrm>
            <a:off x="3312142" y="6337423"/>
            <a:ext cx="5017340" cy="99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" name="AutoShape 35"/>
          <p:cNvSpPr>
            <a:spLocks noChangeArrowheads="1"/>
          </p:cNvSpPr>
          <p:nvPr/>
        </p:nvSpPr>
        <p:spPr bwMode="auto">
          <a:xfrm>
            <a:off x="4857752" y="1000108"/>
            <a:ext cx="3912044" cy="120616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r>
              <a:rPr lang="uk-UA" sz="1400" dirty="0" smtClean="0">
                <a:solidFill>
                  <a:srgbClr val="C00000"/>
                </a:solidFill>
              </a:rPr>
              <a:t>   </a:t>
            </a:r>
            <a:r>
              <a:rPr lang="uk-UA" sz="1400" dirty="0">
                <a:solidFill>
                  <a:srgbClr val="C00000"/>
                </a:solidFill>
              </a:rPr>
              <a:t>Освітній процес </a:t>
            </a:r>
            <a:r>
              <a:rPr lang="uk-UA" sz="1400" dirty="0" smtClean="0">
                <a:solidFill>
                  <a:srgbClr val="C00000"/>
                </a:solidFill>
              </a:rPr>
              <a:t>триває </a:t>
            </a:r>
            <a:r>
              <a:rPr lang="uk-UA" sz="1400" dirty="0">
                <a:solidFill>
                  <a:srgbClr val="C00000"/>
                </a:solidFill>
              </a:rPr>
              <a:t>не менше </a:t>
            </a:r>
            <a:endParaRPr lang="uk-UA" sz="1400" dirty="0" smtClean="0">
              <a:solidFill>
                <a:srgbClr val="C00000"/>
              </a:solidFill>
            </a:endParaRPr>
          </a:p>
          <a:p>
            <a:pPr algn="ctr"/>
            <a:r>
              <a:rPr lang="uk-UA" sz="1400" dirty="0" smtClean="0">
                <a:solidFill>
                  <a:srgbClr val="C00000"/>
                </a:solidFill>
              </a:rPr>
              <a:t>175 навчальних днів і </a:t>
            </a:r>
            <a:r>
              <a:rPr lang="uk-UA" sz="1400" dirty="0">
                <a:solidFill>
                  <a:srgbClr val="C00000"/>
                </a:solidFill>
              </a:rPr>
              <a:t>закінчується </a:t>
            </a:r>
            <a:r>
              <a:rPr lang="uk-UA" sz="1400" dirty="0" smtClean="0">
                <a:solidFill>
                  <a:srgbClr val="C00000"/>
                </a:solidFill>
              </a:rPr>
              <a:t>не</a:t>
            </a:r>
          </a:p>
          <a:p>
            <a:pPr algn="ctr"/>
            <a:r>
              <a:rPr lang="uk-UA" sz="1400" dirty="0" smtClean="0">
                <a:solidFill>
                  <a:srgbClr val="C00000"/>
                </a:solidFill>
              </a:rPr>
              <a:t> пізніше </a:t>
            </a:r>
            <a:r>
              <a:rPr lang="uk-UA" sz="1400" dirty="0">
                <a:solidFill>
                  <a:srgbClr val="C00000"/>
                </a:solidFill>
              </a:rPr>
              <a:t>1 липня наступного року.</a:t>
            </a:r>
          </a:p>
          <a:p>
            <a:pPr lvl="0"/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xmlns="" val="8769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5139375" y="2153045"/>
            <a:ext cx="791089" cy="268080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 rot="-10800000">
            <a:off x="2680487" y="2153044"/>
            <a:ext cx="862429" cy="268080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2477220" y="2117325"/>
            <a:ext cx="359873" cy="334362"/>
            <a:chOff x="1565" y="2659"/>
            <a:chExt cx="227" cy="227"/>
          </a:xfrm>
        </p:grpSpPr>
        <p:sp>
          <p:nvSpPr>
            <p:cNvPr id="17422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7430" name="Group 22"/>
          <p:cNvGrpSpPr>
            <a:grpSpLocks/>
          </p:cNvGrpSpPr>
          <p:nvPr/>
        </p:nvGrpSpPr>
        <p:grpSpPr bwMode="auto">
          <a:xfrm>
            <a:off x="5800197" y="2105419"/>
            <a:ext cx="359873" cy="334362"/>
            <a:chOff x="3923" y="2659"/>
            <a:chExt cx="227" cy="227"/>
          </a:xfrm>
        </p:grpSpPr>
        <p:sp>
          <p:nvSpPr>
            <p:cNvPr id="17431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7432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7436" name="Oval 28"/>
          <p:cNvSpPr>
            <a:spLocks noChangeArrowheads="1"/>
          </p:cNvSpPr>
          <p:nvPr/>
        </p:nvSpPr>
        <p:spPr bwMode="gray">
          <a:xfrm>
            <a:off x="3055070" y="1094447"/>
            <a:ext cx="2532463" cy="227560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uk-UA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gray">
          <a:xfrm>
            <a:off x="3059832" y="1100797"/>
            <a:ext cx="2532464" cy="227560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uk-UA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gray">
          <a:xfrm>
            <a:off x="3182071" y="1221447"/>
            <a:ext cx="2201692" cy="197838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uk-UA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gray">
          <a:xfrm>
            <a:off x="3164608" y="1194458"/>
            <a:ext cx="2201694" cy="197838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uk-UA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055070" y="1450880"/>
            <a:ext cx="2548316" cy="18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C00000"/>
                </a:solidFill>
              </a:rPr>
              <a:t>Кількість учнів у </a:t>
            </a:r>
            <a:endParaRPr lang="uk-UA" sz="14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класі </a:t>
            </a:r>
            <a:r>
              <a:rPr lang="uk-UA" sz="1400" b="1" dirty="0">
                <a:solidFill>
                  <a:srgbClr val="C00000"/>
                </a:solidFill>
              </a:rPr>
              <a:t>(наповнюваність класу) державного, комунального </a:t>
            </a:r>
            <a:r>
              <a:rPr lang="uk-UA" sz="1400" b="1" dirty="0" smtClean="0">
                <a:solidFill>
                  <a:srgbClr val="C00000"/>
                </a:solidFill>
              </a:rPr>
              <a:t>закладу </a:t>
            </a:r>
            <a:r>
              <a:rPr lang="uk-UA" sz="1400" b="1" dirty="0">
                <a:solidFill>
                  <a:srgbClr val="C00000"/>
                </a:solidFill>
              </a:rPr>
              <a:t>освіти не </a:t>
            </a:r>
            <a:r>
              <a:rPr lang="uk-UA" sz="1400" b="1" dirty="0" smtClean="0">
                <a:solidFill>
                  <a:srgbClr val="C00000"/>
                </a:solidFill>
              </a:rPr>
              <a:t>може </a:t>
            </a: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становити </a:t>
            </a:r>
            <a:r>
              <a:rPr lang="uk-UA" sz="1400" b="1" dirty="0">
                <a:solidFill>
                  <a:srgbClr val="C00000"/>
                </a:solidFill>
              </a:rPr>
              <a:t>менше </a:t>
            </a:r>
            <a:endParaRPr lang="uk-UA" sz="14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5 </a:t>
            </a:r>
            <a:r>
              <a:rPr lang="uk-UA" sz="1400" b="1" dirty="0">
                <a:solidFill>
                  <a:srgbClr val="C00000"/>
                </a:solidFill>
              </a:rPr>
              <a:t>учнів </a:t>
            </a:r>
            <a:r>
              <a:rPr lang="uk-UA" sz="1400" b="1" dirty="0" smtClean="0">
                <a:solidFill>
                  <a:srgbClr val="C00000"/>
                </a:solidFill>
              </a:rPr>
              <a:t>та </a:t>
            </a: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більше</a:t>
            </a:r>
            <a:r>
              <a:rPr lang="uk-UA" sz="1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6286512" y="1357298"/>
            <a:ext cx="21733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30 учнів, які </a:t>
            </a:r>
            <a:endParaRPr lang="uk-UA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здобувають базову</a:t>
            </a:r>
          </a:p>
          <a:p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чи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профільну </a:t>
            </a:r>
            <a:endParaRPr lang="uk-UA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середню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освіту. </a:t>
            </a:r>
            <a:endParaRPr lang="uk-UA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норма набирає </a:t>
            </a:r>
            <a:endParaRPr lang="uk-UA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чинності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з 1 </a:t>
            </a:r>
            <a:endParaRPr lang="uk-UA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вересня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2024 року)</a:t>
            </a:r>
            <a:endParaRPr lang="en-US" altLang="uk-U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42911" y="1711282"/>
            <a:ext cx="1797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uk-UA" sz="1600" b="1" dirty="0">
                <a:solidFill>
                  <a:schemeClr val="bg1">
                    <a:lumMod val="50000"/>
                  </a:schemeClr>
                </a:solidFill>
              </a:rPr>
              <a:t>24 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учнів, які</a:t>
            </a:r>
          </a:p>
          <a:p>
            <a:pPr algn="r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здобувають</a:t>
            </a:r>
          </a:p>
          <a:p>
            <a:pPr algn="r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початкову</a:t>
            </a:r>
          </a:p>
          <a:p>
            <a:pPr algn="r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</a:rPr>
              <a:t>освіту</a:t>
            </a:r>
            <a:endParaRPr lang="uk-U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invGray">
          <a:xfrm>
            <a:off x="107504" y="3463708"/>
            <a:ext cx="8568952" cy="203699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 eaLnBrk="0" hangingPunct="0"/>
            <a:endParaRPr lang="uk-UA" sz="1400" b="1" dirty="0" smtClean="0"/>
          </a:p>
          <a:p>
            <a:pPr algn="ctr"/>
            <a:endParaRPr lang="uk-UA" sz="1600" b="1" dirty="0" smtClean="0">
              <a:solidFill>
                <a:srgbClr val="C00000"/>
              </a:solidFill>
            </a:endParaRPr>
          </a:p>
          <a:p>
            <a:pPr algn="ctr"/>
            <a:endParaRPr lang="uk-UA" sz="1600" b="1" dirty="0">
              <a:solidFill>
                <a:srgbClr val="C00000"/>
              </a:solidFill>
            </a:endParaRPr>
          </a:p>
          <a:p>
            <a:pPr algn="ctr"/>
            <a:endParaRPr lang="uk-UA" sz="1600" b="1" dirty="0" smtClean="0">
              <a:solidFill>
                <a:srgbClr val="C00000"/>
              </a:solidFill>
            </a:endParaRPr>
          </a:p>
          <a:p>
            <a:pPr algn="ctr"/>
            <a:endParaRPr lang="uk-UA" sz="16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Гранична </a:t>
            </a:r>
            <a:r>
              <a:rPr lang="uk-UA" sz="1600" b="1" dirty="0">
                <a:solidFill>
                  <a:schemeClr val="bg2">
                    <a:lumMod val="50000"/>
                  </a:schemeClr>
                </a:solidFill>
              </a:rPr>
              <a:t>наповнюваність </a:t>
            </a:r>
            <a:r>
              <a:rPr lang="uk-UA" sz="1600" b="1" dirty="0">
                <a:solidFill>
                  <a:srgbClr val="C00000"/>
                </a:solidFill>
              </a:rPr>
              <a:t>класів-комплектів</a:t>
            </a:r>
            <a:r>
              <a:rPr lang="uk-UA" sz="1600" b="1" dirty="0"/>
              <a:t> </a:t>
            </a:r>
            <a:endParaRPr lang="uk-UA" sz="1600" b="1" dirty="0" smtClean="0"/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становить</a:t>
            </a:r>
            <a:r>
              <a:rPr lang="uk-UA" sz="1600" b="1" dirty="0" smtClean="0"/>
              <a:t> </a:t>
            </a:r>
            <a:r>
              <a:rPr lang="uk-UA" sz="1600" b="1" dirty="0">
                <a:solidFill>
                  <a:srgbClr val="C00000"/>
                </a:solidFill>
              </a:rPr>
              <a:t>не менше п’яти та не більше </a:t>
            </a:r>
            <a:endParaRPr lang="uk-UA" sz="16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дванадцяти осіб. </a:t>
            </a:r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Клас може ділитися не більш як на </a:t>
            </a:r>
            <a:r>
              <a:rPr lang="uk-UA" sz="1600" b="1" dirty="0" smtClean="0">
                <a:solidFill>
                  <a:srgbClr val="C00000"/>
                </a:solidFill>
              </a:rPr>
              <a:t>три групи</a:t>
            </a:r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 з кількістю учнів </a:t>
            </a:r>
            <a:r>
              <a:rPr lang="uk-UA" sz="1600" b="1" dirty="0" smtClean="0">
                <a:solidFill>
                  <a:srgbClr val="C00000"/>
                </a:solidFill>
              </a:rPr>
              <a:t>не менше</a:t>
            </a:r>
          </a:p>
          <a:p>
            <a:pPr algn="ctr"/>
            <a:r>
              <a:rPr lang="uk-UA" sz="1600" b="1" dirty="0" smtClean="0">
                <a:solidFill>
                  <a:srgbClr val="C00000"/>
                </a:solidFill>
              </a:rPr>
              <a:t>восьми осіб. </a:t>
            </a:r>
            <a:endParaRPr lang="uk-UA" sz="1600" b="1" dirty="0">
              <a:solidFill>
                <a:srgbClr val="C00000"/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blackWhite">
          <a:xfrm>
            <a:off x="683568" y="5500702"/>
            <a:ext cx="7416824" cy="862339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1600" b="1" dirty="0"/>
              <a:t>За письмовими зверненнями батьків учнів </a:t>
            </a:r>
            <a:endParaRPr lang="uk-UA" sz="1600" b="1" dirty="0" smtClean="0"/>
          </a:p>
          <a:p>
            <a:pPr lvl="0" algn="ctr"/>
            <a:r>
              <a:rPr lang="uk-UA" sz="1600" b="1" dirty="0" smtClean="0"/>
              <a:t>керівник </a:t>
            </a:r>
            <a:r>
              <a:rPr lang="uk-UA" sz="1600" b="1" dirty="0"/>
              <a:t>закладу загальної середньої освіти </a:t>
            </a:r>
            <a:endParaRPr lang="uk-UA" sz="1600" b="1" dirty="0" smtClean="0"/>
          </a:p>
          <a:p>
            <a:pPr lvl="0" algn="ctr"/>
            <a:r>
              <a:rPr lang="uk-UA" sz="1600" b="1" dirty="0" smtClean="0"/>
              <a:t>приймає </a:t>
            </a:r>
            <a:r>
              <a:rPr lang="uk-UA" sz="1600" b="1" dirty="0"/>
              <a:t>рішення про утворення групи (груп) подовженого </a:t>
            </a:r>
            <a:r>
              <a:rPr lang="uk-UA" sz="1600" b="1" dirty="0" smtClean="0"/>
              <a:t>дня</a:t>
            </a:r>
            <a:r>
              <a:rPr lang="uk-UA" sz="16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6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3275856" y="2319877"/>
            <a:ext cx="2519339" cy="391886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gray">
          <a:xfrm>
            <a:off x="3027348" y="1962233"/>
            <a:ext cx="2984434" cy="552524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tx2">
                  <a:gamma/>
                  <a:tint val="63529"/>
                  <a:invGamma/>
                  <a:alpha val="1200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gray">
          <a:xfrm>
            <a:off x="1505381" y="1101609"/>
            <a:ext cx="5832850" cy="92197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gray">
          <a:xfrm>
            <a:off x="3613686" y="2997018"/>
            <a:ext cx="184367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>
                <a:solidFill>
                  <a:srgbClr val="C00000"/>
                </a:solidFill>
              </a:rPr>
              <a:t>Учень має право на визнання закладом освіти результатів його навчання</a:t>
            </a:r>
            <a:r>
              <a:rPr lang="uk-UA" sz="1600" b="1" dirty="0" smtClean="0">
                <a:solidFill>
                  <a:srgbClr val="C00000"/>
                </a:solidFill>
              </a:rPr>
              <a:t>, </a:t>
            </a:r>
            <a:r>
              <a:rPr lang="uk-UA" sz="1600" b="1" dirty="0">
                <a:solidFill>
                  <a:srgbClr val="C00000"/>
                </a:solidFill>
              </a:rPr>
              <a:t>що були здобуті ним шляхом неформальної та/або </a:t>
            </a:r>
            <a:r>
              <a:rPr lang="uk-UA" sz="1600" b="1" dirty="0" err="1">
                <a:solidFill>
                  <a:srgbClr val="C00000"/>
                </a:solidFill>
              </a:rPr>
              <a:t>інформальної</a:t>
            </a:r>
            <a:r>
              <a:rPr lang="uk-UA" sz="1600" b="1" dirty="0">
                <a:solidFill>
                  <a:srgbClr val="C00000"/>
                </a:solidFill>
              </a:rPr>
              <a:t> освіти</a:t>
            </a:r>
            <a:endParaRPr lang="en-US" altLang="uk-UA" sz="1600" b="1" dirty="0">
              <a:solidFill>
                <a:srgbClr val="C00000"/>
              </a:solidFill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207970" y="2319877"/>
            <a:ext cx="2851299" cy="39894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65909" y="2636912"/>
            <a:ext cx="247211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Індивідуальна освітня траєкторія учня реалізується на підставі індивідуальної програми розвитку, індивідуального навчального плану, що розробляється педагогічними працівниками у взаємодії з учнем та/або його батьками, схвалюється педагогічною радою закладу освіти, затверджується його керівником та підписується батьками.</a:t>
            </a:r>
            <a:endParaRPr lang="en-US" altLang="uk-UA" sz="11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012184" y="2319876"/>
            <a:ext cx="2840702" cy="39894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anose="020B0604030504040204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239323" y="2617317"/>
            <a:ext cx="220453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У разі здобуття освіти за </a:t>
            </a:r>
            <a:r>
              <a:rPr lang="uk-UA" sz="1400" b="1" dirty="0" err="1">
                <a:solidFill>
                  <a:schemeClr val="bg1">
                    <a:lumMod val="50000"/>
                  </a:schemeClr>
                </a:solidFill>
              </a:rPr>
              <a:t>екстернатною</a:t>
            </a:r>
            <a:r>
              <a:rPr lang="uk-UA" sz="1400" b="1" dirty="0">
                <a:solidFill>
                  <a:schemeClr val="bg1">
                    <a:lumMod val="50000"/>
                  </a:schemeClr>
                </a:solidFill>
              </a:rPr>
              <a:t> формою та формою педагогічного патронажу індивідуальний навчальний план складається в обов’язковому порядку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, а у разі здобуття освіти за сімейною (домашньою) формою - за бажанням учня та/або його батьків.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gray">
          <a:xfrm>
            <a:off x="1835696" y="1397907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/>
              <a:t>Індивідуальна освітня траєкторія учня</a:t>
            </a:r>
            <a:endParaRPr lang="en-US" altLang="uk-UA" sz="2800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ltGray">
          <a:xfrm>
            <a:off x="579490" y="1754910"/>
            <a:ext cx="8352928" cy="2141813"/>
          </a:xfrm>
          <a:prstGeom prst="rightArrow">
            <a:avLst>
              <a:gd name="adj1" fmla="val 99949"/>
              <a:gd name="adj2" fmla="val 23340"/>
            </a:avLst>
          </a:prstGeom>
          <a:gradFill rotWithShape="1">
            <a:gsLst>
              <a:gs pos="0">
                <a:srgbClr val="848476"/>
              </a:gs>
              <a:gs pos="100000">
                <a:srgbClr val="C7C7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blackWhite">
          <a:xfrm>
            <a:off x="280542" y="1642568"/>
            <a:ext cx="4293669" cy="73326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b="1" dirty="0"/>
              <a:t>свідоцтво про початкову освіту</a:t>
            </a:r>
            <a:endParaRPr lang="en-US" altLang="uk-UA" sz="1600" b="1" dirty="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blackWhite">
          <a:xfrm>
            <a:off x="280542" y="2421080"/>
            <a:ext cx="4293669" cy="73326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1600" b="1" dirty="0"/>
              <a:t>свідоцтво про базову середню освіту</a:t>
            </a:r>
            <a:endParaRPr lang="en-US" altLang="uk-UA" sz="1400" b="1" dirty="0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blackWhite">
          <a:xfrm>
            <a:off x="280542" y="3197447"/>
            <a:ext cx="4293669" cy="73326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sz="1400" b="1" dirty="0"/>
              <a:t>свідоцтво про повну загальну середню освіту</a:t>
            </a:r>
            <a:endParaRPr lang="en-US" altLang="uk-UA" sz="1200" b="1" dirty="0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black">
          <a:xfrm>
            <a:off x="4312990" y="2052094"/>
            <a:ext cx="4435474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  Документи </a:t>
            </a:r>
            <a:r>
              <a:rPr lang="uk-UA" sz="2800" b="1" dirty="0">
                <a:solidFill>
                  <a:srgbClr val="C00000"/>
                </a:solidFill>
              </a:rPr>
              <a:t>про </a:t>
            </a:r>
            <a:r>
              <a:rPr lang="uk-UA" sz="2800" b="1" dirty="0" smtClean="0">
                <a:solidFill>
                  <a:srgbClr val="C00000"/>
                </a:solidFill>
              </a:rPr>
              <a:t>освіту</a:t>
            </a:r>
            <a:endParaRPr lang="en-US" alt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0" y="332656"/>
            <a:ext cx="1763688" cy="657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90" y="116632"/>
            <a:ext cx="774769" cy="984165"/>
          </a:xfrm>
          <a:prstGeom prst="rect">
            <a:avLst/>
          </a:prstGeom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54258" y="-11324"/>
            <a:ext cx="62410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1200" b="1" dirty="0">
                <a:solidFill>
                  <a:schemeClr val="tx1">
                    <a:lumMod val="85000"/>
                  </a:schemeClr>
                </a:solidFill>
              </a:rPr>
              <a:t>ДЕПАРТАМЕНТ ОСВІТИ І НАУКИ ЛОДА</a:t>
            </a:r>
            <a:endParaRPr lang="en-US" altLang="uk-UA" sz="1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3" name="AutoShape 35"/>
          <p:cNvSpPr>
            <a:spLocks noChangeArrowheads="1"/>
          </p:cNvSpPr>
          <p:nvPr/>
        </p:nvSpPr>
        <p:spPr bwMode="auto">
          <a:xfrm>
            <a:off x="434700" y="4293096"/>
            <a:ext cx="8097740" cy="144016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1400" b="1" dirty="0" smtClean="0"/>
              <a:t>   </a:t>
            </a:r>
            <a:r>
              <a:rPr lang="uk-UA" sz="1400" b="1" dirty="0"/>
              <a:t>Свідоцтва про початкову, базову середню та повну загальну середню освіту </a:t>
            </a:r>
            <a:r>
              <a:rPr lang="uk-UA" sz="1400" b="1" dirty="0" smtClean="0"/>
              <a:t>або</a:t>
            </a:r>
          </a:p>
          <a:p>
            <a:pPr lvl="0" algn="ctr"/>
            <a:r>
              <a:rPr lang="uk-UA" sz="1400" b="1" dirty="0" smtClean="0"/>
              <a:t> </a:t>
            </a:r>
            <a:r>
              <a:rPr lang="uk-UA" sz="1400" b="1" dirty="0"/>
              <a:t>їх бланки </a:t>
            </a:r>
            <a:r>
              <a:rPr lang="uk-UA" sz="1400" b="1" dirty="0">
                <a:solidFill>
                  <a:srgbClr val="C00000"/>
                </a:solidFill>
              </a:rPr>
              <a:t>виготовляються закладами освіти або їх засновниками </a:t>
            </a:r>
            <a:r>
              <a:rPr lang="uk-UA" sz="1400" b="1" dirty="0"/>
              <a:t>з </a:t>
            </a:r>
            <a:r>
              <a:rPr lang="uk-UA" sz="1400" b="1" dirty="0" smtClean="0"/>
              <a:t>присвоєнням</a:t>
            </a:r>
          </a:p>
          <a:p>
            <a:pPr lvl="0" algn="ctr"/>
            <a:r>
              <a:rPr lang="uk-UA" sz="1400" b="1" dirty="0" smtClean="0"/>
              <a:t> </a:t>
            </a:r>
            <a:r>
              <a:rPr lang="uk-UA" sz="1400" b="1" dirty="0"/>
              <a:t>їм відповідного реєстраційного номера в Єдиній </a:t>
            </a:r>
            <a:endParaRPr lang="uk-UA" sz="1400" b="1" dirty="0" smtClean="0"/>
          </a:p>
          <a:p>
            <a:pPr lvl="0" algn="ctr"/>
            <a:r>
              <a:rPr lang="uk-UA" sz="1400" b="1" dirty="0" smtClean="0"/>
              <a:t>державній </a:t>
            </a:r>
            <a:r>
              <a:rPr lang="uk-UA" sz="1400" b="1" dirty="0"/>
              <a:t>електронній базі з питань </a:t>
            </a:r>
            <a:r>
              <a:rPr lang="uk-UA" sz="1400" b="1" dirty="0" smtClean="0"/>
              <a:t>освіти</a:t>
            </a:r>
          </a:p>
          <a:p>
            <a:pPr lvl="0" algn="ctr"/>
            <a:r>
              <a:rPr lang="uk-UA" b="1" dirty="0" smtClean="0">
                <a:solidFill>
                  <a:srgbClr val="C00000"/>
                </a:solidFill>
              </a:rPr>
              <a:t>Норма набирає чинності з 01.01.2024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8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5F5F5F"/>
      </a:dk1>
      <a:lt1>
        <a:srgbClr val="FFFFFF"/>
      </a:lt1>
      <a:dk2>
        <a:srgbClr val="686B5D"/>
      </a:dk2>
      <a:lt2>
        <a:srgbClr val="DFDFDB"/>
      </a:lt2>
      <a:accent1>
        <a:srgbClr val="9E9E9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CCCC7"/>
      </a:accent5>
      <a:accent6>
        <a:srgbClr val="738F98"/>
      </a:accent6>
      <a:hlink>
        <a:srgbClr val="FFCC66"/>
      </a:hlink>
      <a:folHlink>
        <a:srgbClr val="86BD6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5F5F5F"/>
        </a:dk1>
        <a:lt1>
          <a:srgbClr val="FFFFFF"/>
        </a:lt1>
        <a:dk2>
          <a:srgbClr val="686B5D"/>
        </a:dk2>
        <a:lt2>
          <a:srgbClr val="DFDFDB"/>
        </a:lt2>
        <a:accent1>
          <a:srgbClr val="9E9E9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CCCC7"/>
        </a:accent5>
        <a:accent6>
          <a:srgbClr val="738F98"/>
        </a:accent6>
        <a:hlink>
          <a:srgbClr val="FFCC66"/>
        </a:hlink>
        <a:folHlink>
          <a:srgbClr val="86BD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8377B1"/>
        </a:accent1>
        <a:accent2>
          <a:srgbClr val="4AA3D0"/>
        </a:accent2>
        <a:accent3>
          <a:srgbClr val="B8B8CA"/>
        </a:accent3>
        <a:accent4>
          <a:srgbClr val="DADADA"/>
        </a:accent4>
        <a:accent5>
          <a:srgbClr val="C1BDD5"/>
        </a:accent5>
        <a:accent6>
          <a:srgbClr val="4293BC"/>
        </a:accent6>
        <a:hlink>
          <a:srgbClr val="81B2F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5452"/>
        </a:dk1>
        <a:lt1>
          <a:srgbClr val="FFFFFF"/>
        </a:lt1>
        <a:dk2>
          <a:srgbClr val="006666"/>
        </a:dk2>
        <a:lt2>
          <a:srgbClr val="FFFF99"/>
        </a:lt2>
        <a:accent1>
          <a:srgbClr val="009999"/>
        </a:accent1>
        <a:accent2>
          <a:srgbClr val="40A468"/>
        </a:accent2>
        <a:accent3>
          <a:srgbClr val="AAB8B8"/>
        </a:accent3>
        <a:accent4>
          <a:srgbClr val="DADADA"/>
        </a:accent4>
        <a:accent5>
          <a:srgbClr val="AACACA"/>
        </a:accent5>
        <a:accent6>
          <a:srgbClr val="39945E"/>
        </a:accent6>
        <a:hlink>
          <a:srgbClr val="ABC13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</Template>
  <TotalTime>1166</TotalTime>
  <Words>3047</Words>
  <Application>Microsoft Office PowerPoint</Application>
  <PresentationFormat>Екран (4:3)</PresentationFormat>
  <Paragraphs>348</Paragraphs>
  <Slides>27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9" baseType="lpstr">
      <vt:lpstr>Тема Office</vt:lpstr>
      <vt:lpstr>Image</vt:lpstr>
      <vt:lpstr>НОВЕЛИ ЗАКОНУ УКРАЇНИ  «ПРО ПОВНУ ЗАГАЛЬНУ СЕРЕДНЮ ОСВІТУ»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Підготовка закладів освіти до нового навчального року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ДОН Група комп'ютерного забезпечення</dc:creator>
  <cp:lastModifiedBy>Yevgen</cp:lastModifiedBy>
  <cp:revision>125</cp:revision>
  <cp:lastPrinted>2018-08-16T13:36:00Z</cp:lastPrinted>
  <dcterms:created xsi:type="dcterms:W3CDTF">2018-08-15T13:07:34Z</dcterms:created>
  <dcterms:modified xsi:type="dcterms:W3CDTF">2020-01-30T17:02:55Z</dcterms:modified>
</cp:coreProperties>
</file>